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3" r:id="rId1"/>
  </p:sldMasterIdLst>
  <p:notesMasterIdLst>
    <p:notesMasterId r:id="rId24"/>
  </p:notesMasterIdLst>
  <p:handoutMasterIdLst>
    <p:handoutMasterId r:id="rId25"/>
  </p:handoutMasterIdLst>
  <p:sldIdLst>
    <p:sldId id="306" r:id="rId2"/>
    <p:sldId id="297" r:id="rId3"/>
    <p:sldId id="263" r:id="rId4"/>
    <p:sldId id="293" r:id="rId5"/>
    <p:sldId id="264" r:id="rId6"/>
    <p:sldId id="266" r:id="rId7"/>
    <p:sldId id="267" r:id="rId8"/>
    <p:sldId id="268" r:id="rId9"/>
    <p:sldId id="275" r:id="rId10"/>
    <p:sldId id="274" r:id="rId11"/>
    <p:sldId id="298" r:id="rId12"/>
    <p:sldId id="299" r:id="rId13"/>
    <p:sldId id="301" r:id="rId14"/>
    <p:sldId id="276" r:id="rId15"/>
    <p:sldId id="300" r:id="rId16"/>
    <p:sldId id="280" r:id="rId17"/>
    <p:sldId id="277" r:id="rId18"/>
    <p:sldId id="312" r:id="rId19"/>
    <p:sldId id="304" r:id="rId20"/>
    <p:sldId id="279" r:id="rId21"/>
    <p:sldId id="278" r:id="rId22"/>
    <p:sldId id="31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lung Jr,Charles Edward" initials="MJE" lastIdx="3" clrIdx="0">
    <p:extLst>
      <p:ext uri="{19B8F6BF-5375-455C-9EA6-DF929625EA0E}">
        <p15:presenceInfo xmlns:p15="http://schemas.microsoft.com/office/powerpoint/2012/main" userId="S-1-5-21-3340262397-995178708-756609424-137253" providerId="AD"/>
      </p:ext>
    </p:extLst>
  </p:cmAuthor>
  <p:cmAuthor id="2" name="Kelley Ashley,Dana Christine" initials="KAC" lastIdx="2" clrIdx="1">
    <p:extLst>
      <p:ext uri="{19B8F6BF-5375-455C-9EA6-DF929625EA0E}">
        <p15:presenceInfo xmlns:p15="http://schemas.microsoft.com/office/powerpoint/2012/main" userId="S-1-5-21-3340262397-995178708-756609424-14174" providerId="AD"/>
      </p:ext>
    </p:extLst>
  </p:cmAuthor>
  <p:cmAuthor id="3" name="Guerrero,Veronica" initials="G" lastIdx="1" clrIdx="2">
    <p:extLst>
      <p:ext uri="{19B8F6BF-5375-455C-9EA6-DF929625EA0E}">
        <p15:presenceInfo xmlns:p15="http://schemas.microsoft.com/office/powerpoint/2012/main" userId="S::Veronica.Guerrero@hf.org::e391e09f-3144-474e-bfdc-89f033b91e47" providerId="AD"/>
      </p:ext>
    </p:extLst>
  </p:cmAuthor>
  <p:cmAuthor id="4" name="Cole, Jennifer" initials="CJ" lastIdx="3" clrIdx="3">
    <p:extLst>
      <p:ext uri="{19B8F6BF-5375-455C-9EA6-DF929625EA0E}">
        <p15:presenceInfo xmlns:p15="http://schemas.microsoft.com/office/powerpoint/2012/main" userId="S::Jennifer.Cole@hf.org::315253c6-dfc3-4910-b2a8-f3f9e603b1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FF2"/>
    <a:srgbClr val="5D83B5"/>
    <a:srgbClr val="000066"/>
    <a:srgbClr val="192757"/>
    <a:srgbClr val="192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32" autoAdjust="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932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70" d="100"/>
          <a:sy n="170" d="100"/>
        </p:scale>
        <p:origin x="65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051926-3023-4BE6-BC0B-F81CCD4B6D5B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10E00B-0205-4AF8-ADD5-098927A9D144}">
      <dgm:prSet phldrT="[Text]"/>
      <dgm:spPr/>
      <dgm:t>
        <a:bodyPr/>
        <a:lstStyle/>
        <a:p>
          <a:r>
            <a:rPr lang="en-US" dirty="0"/>
            <a:t>Out of Pocket Maximum</a:t>
          </a:r>
        </a:p>
      </dgm:t>
    </dgm:pt>
    <dgm:pt modelId="{4D5E0730-0798-4E23-B716-02B7F778930E}" type="parTrans" cxnId="{6CDBADDF-085D-43AB-ADC0-044FD483E371}">
      <dgm:prSet/>
      <dgm:spPr/>
      <dgm:t>
        <a:bodyPr/>
        <a:lstStyle/>
        <a:p>
          <a:endParaRPr lang="en-US"/>
        </a:p>
      </dgm:t>
    </dgm:pt>
    <dgm:pt modelId="{663FB708-B7A1-4F7A-AAC8-899D5C2CF1D2}" type="sibTrans" cxnId="{6CDBADDF-085D-43AB-ADC0-044FD483E371}">
      <dgm:prSet/>
      <dgm:spPr/>
      <dgm:t>
        <a:bodyPr/>
        <a:lstStyle/>
        <a:p>
          <a:endParaRPr lang="en-US"/>
        </a:p>
      </dgm:t>
    </dgm:pt>
    <dgm:pt modelId="{9AE1F5E0-B94C-45BD-9FF6-066F5D9CF9EA}" type="pres">
      <dgm:prSet presAssocID="{45051926-3023-4BE6-BC0B-F81CCD4B6D5B}" presName="Name0" presStyleCnt="0">
        <dgm:presLayoutVars>
          <dgm:chMax val="4"/>
          <dgm:resizeHandles val="exact"/>
        </dgm:presLayoutVars>
      </dgm:prSet>
      <dgm:spPr/>
    </dgm:pt>
    <dgm:pt modelId="{86148E78-5998-43E3-8451-BC927AA2D66F}" type="pres">
      <dgm:prSet presAssocID="{45051926-3023-4BE6-BC0B-F81CCD4B6D5B}" presName="ellipse" presStyleLbl="trBgShp" presStyleIdx="0" presStyleCnt="1" custScaleX="87929" custScaleY="77443" custLinFactNeighborY="12624"/>
      <dgm:spPr/>
    </dgm:pt>
    <dgm:pt modelId="{A2E3BEB2-BA89-4282-8624-87C7641DF6FB}" type="pres">
      <dgm:prSet presAssocID="{45051926-3023-4BE6-BC0B-F81CCD4B6D5B}" presName="arrow1" presStyleLbl="fgShp" presStyleIdx="0" presStyleCnt="1" custLinFactY="-8676" custLinFactNeighborX="-171" custLinFactNeighborY="-100000"/>
      <dgm:spPr/>
    </dgm:pt>
    <dgm:pt modelId="{5D86F366-A17A-4A8F-90E4-E7F82BDAB2E1}" type="pres">
      <dgm:prSet presAssocID="{45051926-3023-4BE6-BC0B-F81CCD4B6D5B}" presName="rectangle" presStyleLbl="revTx" presStyleIdx="0" presStyleCnt="1" custScaleX="75000" custLinFactY="25750" custLinFactNeighborX="3281" custLinFactNeighborY="100000">
        <dgm:presLayoutVars>
          <dgm:bulletEnabled val="1"/>
        </dgm:presLayoutVars>
      </dgm:prSet>
      <dgm:spPr/>
    </dgm:pt>
    <dgm:pt modelId="{8D3E3B0D-780E-45CB-B186-1273DE43E7D1}" type="pres">
      <dgm:prSet presAssocID="{45051926-3023-4BE6-BC0B-F81CCD4B6D5B}" presName="funnel" presStyleLbl="trAlignAcc1" presStyleIdx="0" presStyleCnt="1" custScaleX="85982" custScaleY="74447" custLinFactNeighborY="-2140"/>
      <dgm:spPr/>
    </dgm:pt>
  </dgm:ptLst>
  <dgm:cxnLst>
    <dgm:cxn modelId="{A20FBF9D-36D8-46BA-A819-ACDB13C7B633}" type="presOf" srcId="{E310E00B-0205-4AF8-ADD5-098927A9D144}" destId="{5D86F366-A17A-4A8F-90E4-E7F82BDAB2E1}" srcOrd="0" destOrd="0" presId="urn:microsoft.com/office/officeart/2005/8/layout/funnel1"/>
    <dgm:cxn modelId="{AA5D4BB8-089D-480F-B041-F94AF2B346F2}" type="presOf" srcId="{45051926-3023-4BE6-BC0B-F81CCD4B6D5B}" destId="{9AE1F5E0-B94C-45BD-9FF6-066F5D9CF9EA}" srcOrd="0" destOrd="0" presId="urn:microsoft.com/office/officeart/2005/8/layout/funnel1"/>
    <dgm:cxn modelId="{6CDBADDF-085D-43AB-ADC0-044FD483E371}" srcId="{45051926-3023-4BE6-BC0B-F81CCD4B6D5B}" destId="{E310E00B-0205-4AF8-ADD5-098927A9D144}" srcOrd="0" destOrd="0" parTransId="{4D5E0730-0798-4E23-B716-02B7F778930E}" sibTransId="{663FB708-B7A1-4F7A-AAC8-899D5C2CF1D2}"/>
    <dgm:cxn modelId="{E8D73783-828A-437B-AD50-B73A5A099AC8}" type="presParOf" srcId="{9AE1F5E0-B94C-45BD-9FF6-066F5D9CF9EA}" destId="{86148E78-5998-43E3-8451-BC927AA2D66F}" srcOrd="0" destOrd="0" presId="urn:microsoft.com/office/officeart/2005/8/layout/funnel1"/>
    <dgm:cxn modelId="{D5FF79B1-A3A9-4027-99F7-ED1DA5F23ADF}" type="presParOf" srcId="{9AE1F5E0-B94C-45BD-9FF6-066F5D9CF9EA}" destId="{A2E3BEB2-BA89-4282-8624-87C7641DF6FB}" srcOrd="1" destOrd="0" presId="urn:microsoft.com/office/officeart/2005/8/layout/funnel1"/>
    <dgm:cxn modelId="{4C7A78EA-6CD4-4AFA-9019-5CC950E1AD75}" type="presParOf" srcId="{9AE1F5E0-B94C-45BD-9FF6-066F5D9CF9EA}" destId="{5D86F366-A17A-4A8F-90E4-E7F82BDAB2E1}" srcOrd="2" destOrd="0" presId="urn:microsoft.com/office/officeart/2005/8/layout/funnel1"/>
    <dgm:cxn modelId="{9DD0BF9B-F902-40F6-A289-870EF4242985}" type="presParOf" srcId="{9AE1F5E0-B94C-45BD-9FF6-066F5D9CF9EA}" destId="{8D3E3B0D-780E-45CB-B186-1273DE43E7D1}" srcOrd="3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A69B67-2C14-4E8B-B834-1FD29B5C908A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69646-02D7-40E1-8457-FD38872167A0}">
      <dgm:prSet phldrT="[Text]" custT="1"/>
      <dgm:spPr/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Inpatient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C74AF9-037D-4215-B94E-D325B58C035F}" type="parTrans" cxnId="{3F435F8D-1AC3-4F0F-BE64-BF37767A7E91}">
      <dgm:prSet/>
      <dgm:spPr/>
      <dgm:t>
        <a:bodyPr/>
        <a:lstStyle/>
        <a:p>
          <a:endParaRPr lang="en-US"/>
        </a:p>
      </dgm:t>
    </dgm:pt>
    <dgm:pt modelId="{1F30FDFB-1E5F-462C-B6C3-85F1E5A544F0}" type="sibTrans" cxnId="{3F435F8D-1AC3-4F0F-BE64-BF37767A7E91}">
      <dgm:prSet/>
      <dgm:spPr/>
      <dgm:t>
        <a:bodyPr/>
        <a:lstStyle/>
        <a:p>
          <a:endParaRPr lang="en-US"/>
        </a:p>
      </dgm:t>
    </dgm:pt>
    <dgm:pt modelId="{0DE17DA0-2095-4F13-ACE0-3F18138B6B1C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Refers to the classification of a covered person when that person is admitted to a hospital for at least 24 hours for treatment</a:t>
          </a:r>
          <a:endParaRPr lang="en-US" dirty="0">
            <a:solidFill>
              <a:schemeClr val="bg1"/>
            </a:solidFill>
          </a:endParaRPr>
        </a:p>
      </dgm:t>
    </dgm:pt>
    <dgm:pt modelId="{0E74F376-F8DE-4B68-8D7F-C87060B75046}" type="parTrans" cxnId="{EE7F22DB-D1E8-4890-9360-3D6FC569C55F}">
      <dgm:prSet/>
      <dgm:spPr/>
      <dgm:t>
        <a:bodyPr/>
        <a:lstStyle/>
        <a:p>
          <a:endParaRPr lang="en-US"/>
        </a:p>
      </dgm:t>
    </dgm:pt>
    <dgm:pt modelId="{6F31B966-72D9-461C-B8D6-862B5C28D22B}" type="sibTrans" cxnId="{EE7F22DB-D1E8-4890-9360-3D6FC569C55F}">
      <dgm:prSet/>
      <dgm:spPr/>
      <dgm:t>
        <a:bodyPr/>
        <a:lstStyle/>
        <a:p>
          <a:endParaRPr lang="en-US"/>
        </a:p>
      </dgm:t>
    </dgm:pt>
    <dgm:pt modelId="{F58B22C0-2390-48CE-883E-1287D46D2D0B}">
      <dgm:prSet phldrT="[Text]" custT="1"/>
      <dgm:spPr/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Observation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A6ACE-48B6-40F4-9513-EFC3228D477E}" type="parTrans" cxnId="{2A306718-52FF-4CCC-BEBA-00545B2FB2C7}">
      <dgm:prSet/>
      <dgm:spPr/>
      <dgm:t>
        <a:bodyPr/>
        <a:lstStyle/>
        <a:p>
          <a:endParaRPr lang="en-US"/>
        </a:p>
      </dgm:t>
    </dgm:pt>
    <dgm:pt modelId="{40CF6C3B-40E6-43CA-9B2F-5411B508FC7F}" type="sibTrans" cxnId="{2A306718-52FF-4CCC-BEBA-00545B2FB2C7}">
      <dgm:prSet/>
      <dgm:spPr/>
      <dgm:t>
        <a:bodyPr/>
        <a:lstStyle/>
        <a:p>
          <a:endParaRPr lang="en-US"/>
        </a:p>
      </dgm:t>
    </dgm:pt>
    <dgm:pt modelId="{1EDF9BC0-E058-42CC-8655-A32802433C05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900"/>
            </a:spcAft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Term used when the patient's condition could rapidly improve or deteriorate.  </a:t>
          </a:r>
          <a:endParaRPr lang="en-US" dirty="0">
            <a:solidFill>
              <a:schemeClr val="bg1"/>
            </a:solidFill>
          </a:endParaRPr>
        </a:p>
      </dgm:t>
    </dgm:pt>
    <dgm:pt modelId="{E41B46C6-1F50-4FE6-A15F-447374DF9953}" type="parTrans" cxnId="{C265F296-8461-41A5-827F-F9BD4C80932F}">
      <dgm:prSet/>
      <dgm:spPr/>
      <dgm:t>
        <a:bodyPr/>
        <a:lstStyle/>
        <a:p>
          <a:endParaRPr lang="en-US"/>
        </a:p>
      </dgm:t>
    </dgm:pt>
    <dgm:pt modelId="{0149F592-13AD-43C1-9B69-0DBFB0D90CED}" type="sibTrans" cxnId="{C265F296-8461-41A5-827F-F9BD4C80932F}">
      <dgm:prSet/>
      <dgm:spPr/>
      <dgm:t>
        <a:bodyPr/>
        <a:lstStyle/>
        <a:p>
          <a:endParaRPr lang="en-US"/>
        </a:p>
      </dgm:t>
    </dgm:pt>
    <dgm:pt modelId="{354B5965-DFD8-4787-A773-DD0DD425B981}">
      <dgm:prSet/>
      <dgm:spPr/>
      <dgm:t>
        <a:bodyPr/>
        <a:lstStyle/>
        <a:p>
          <a:pPr>
            <a:lnSpc>
              <a:spcPct val="100000"/>
            </a:lnSpc>
            <a:spcAft>
              <a:spcPts val="900"/>
            </a:spcAft>
          </a:pPr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Patient can be held in a hospital room and it is not technically considered "inpatient." </a:t>
          </a:r>
        </a:p>
      </dgm:t>
    </dgm:pt>
    <dgm:pt modelId="{9808126D-4F88-462B-B90B-80C8E57360B3}" type="sibTrans" cxnId="{FBB65335-64E4-4E15-B100-10FC63054C6A}">
      <dgm:prSet/>
      <dgm:spPr/>
      <dgm:t>
        <a:bodyPr/>
        <a:lstStyle/>
        <a:p>
          <a:endParaRPr lang="en-US"/>
        </a:p>
      </dgm:t>
    </dgm:pt>
    <dgm:pt modelId="{A9F89C16-1B7D-483F-B4F5-BEA70D11AA3D}" type="parTrans" cxnId="{FBB65335-64E4-4E15-B100-10FC63054C6A}">
      <dgm:prSet/>
      <dgm:spPr/>
      <dgm:t>
        <a:bodyPr/>
        <a:lstStyle/>
        <a:p>
          <a:endParaRPr lang="en-US"/>
        </a:p>
      </dgm:t>
    </dgm:pt>
    <dgm:pt modelId="{0D4A6895-E945-4DFF-8554-5FB320C659CB}" type="pres">
      <dgm:prSet presAssocID="{BEA69B67-2C14-4E8B-B834-1FD29B5C908A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5A061E91-E014-44F8-9C4B-E52A2FA256FC}" type="pres">
      <dgm:prSet presAssocID="{BEA69B67-2C14-4E8B-B834-1FD29B5C908A}" presName="Background" presStyleLbl="node1" presStyleIdx="0" presStyleCnt="1"/>
      <dgm:spPr/>
    </dgm:pt>
    <dgm:pt modelId="{44569229-B583-45BD-9FC5-886BF0F2E431}" type="pres">
      <dgm:prSet presAssocID="{BEA69B67-2C14-4E8B-B834-1FD29B5C908A}" presName="Divider" presStyleLbl="callout" presStyleIdx="0" presStyleCnt="1"/>
      <dgm:spPr/>
    </dgm:pt>
    <dgm:pt modelId="{957EAC8E-27BD-4CA0-A3DF-ED1D0D361ECA}" type="pres">
      <dgm:prSet presAssocID="{BEA69B67-2C14-4E8B-B834-1FD29B5C908A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5AD7D44-D27D-439F-AC3B-5FFFD85BFF40}" type="pres">
      <dgm:prSet presAssocID="{BEA69B67-2C14-4E8B-B834-1FD29B5C908A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C8450B0-501A-4B07-AF9B-24DBFB9FB4EE}" type="pres">
      <dgm:prSet presAssocID="{BEA69B67-2C14-4E8B-B834-1FD29B5C908A}" presName="ParentText1" presStyleLbl="revTx" presStyleIdx="0" presStyleCnt="0">
        <dgm:presLayoutVars>
          <dgm:chMax val="1"/>
          <dgm:chPref val="1"/>
        </dgm:presLayoutVars>
      </dgm:prSet>
      <dgm:spPr/>
    </dgm:pt>
    <dgm:pt modelId="{706655E3-22D1-4A50-BE17-61312F8D37DF}" type="pres">
      <dgm:prSet presAssocID="{BEA69B67-2C14-4E8B-B834-1FD29B5C908A}" presName="ParentShape1" presStyleLbl="alignImgPlace1" presStyleIdx="0" presStyleCnt="2">
        <dgm:presLayoutVars/>
      </dgm:prSet>
      <dgm:spPr/>
    </dgm:pt>
    <dgm:pt modelId="{9C326A35-2CBD-4930-A020-A2E597415BA4}" type="pres">
      <dgm:prSet presAssocID="{BEA69B67-2C14-4E8B-B834-1FD29B5C908A}" presName="ParentText2" presStyleLbl="revTx" presStyleIdx="0" presStyleCnt="0">
        <dgm:presLayoutVars>
          <dgm:chMax val="1"/>
          <dgm:chPref val="1"/>
        </dgm:presLayoutVars>
      </dgm:prSet>
      <dgm:spPr/>
    </dgm:pt>
    <dgm:pt modelId="{3D38F245-D178-46F7-9088-085C624680A4}" type="pres">
      <dgm:prSet presAssocID="{BEA69B67-2C14-4E8B-B834-1FD29B5C908A}" presName="ParentShape2" presStyleLbl="alignImgPlace1" presStyleIdx="1" presStyleCnt="2">
        <dgm:presLayoutVars/>
      </dgm:prSet>
      <dgm:spPr/>
    </dgm:pt>
  </dgm:ptLst>
  <dgm:cxnLst>
    <dgm:cxn modelId="{70CD9111-1861-4C00-8B03-4F61BAC256D9}" type="presOf" srcId="{0DE17DA0-2095-4F13-ACE0-3F18138B6B1C}" destId="{957EAC8E-27BD-4CA0-A3DF-ED1D0D361ECA}" srcOrd="0" destOrd="0" presId="urn:microsoft.com/office/officeart/2009/3/layout/OpposingIdeas"/>
    <dgm:cxn modelId="{2A306718-52FF-4CCC-BEBA-00545B2FB2C7}" srcId="{BEA69B67-2C14-4E8B-B834-1FD29B5C908A}" destId="{F58B22C0-2390-48CE-883E-1287D46D2D0B}" srcOrd="1" destOrd="0" parTransId="{1C0A6ACE-48B6-40F4-9513-EFC3228D477E}" sibTransId="{40CF6C3B-40E6-43CA-9B2F-5411B508FC7F}"/>
    <dgm:cxn modelId="{FBB65335-64E4-4E15-B100-10FC63054C6A}" srcId="{F58B22C0-2390-48CE-883E-1287D46D2D0B}" destId="{354B5965-DFD8-4787-A773-DD0DD425B981}" srcOrd="1" destOrd="0" parTransId="{A9F89C16-1B7D-483F-B4F5-BEA70D11AA3D}" sibTransId="{9808126D-4F88-462B-B90B-80C8E57360B3}"/>
    <dgm:cxn modelId="{EC45F83D-58A1-4048-8FC9-3A8EF66E0A2E}" type="presOf" srcId="{F58B22C0-2390-48CE-883E-1287D46D2D0B}" destId="{3D38F245-D178-46F7-9088-085C624680A4}" srcOrd="1" destOrd="0" presId="urn:microsoft.com/office/officeart/2009/3/layout/OpposingIdeas"/>
    <dgm:cxn modelId="{FF9B065D-0896-40D5-B0E9-F1CB0F272F50}" type="presOf" srcId="{4FB69646-02D7-40E1-8457-FD38872167A0}" destId="{5C8450B0-501A-4B07-AF9B-24DBFB9FB4EE}" srcOrd="0" destOrd="0" presId="urn:microsoft.com/office/officeart/2009/3/layout/OpposingIdeas"/>
    <dgm:cxn modelId="{01B2D348-8756-4D08-ABA4-1DB99A23A02C}" type="presOf" srcId="{BEA69B67-2C14-4E8B-B834-1FD29B5C908A}" destId="{0D4A6895-E945-4DFF-8554-5FB320C659CB}" srcOrd="0" destOrd="0" presId="urn:microsoft.com/office/officeart/2009/3/layout/OpposingIdeas"/>
    <dgm:cxn modelId="{542E4354-F097-4BBC-B639-F1926FCA8916}" type="presOf" srcId="{354B5965-DFD8-4787-A773-DD0DD425B981}" destId="{15AD7D44-D27D-439F-AC3B-5FFFD85BFF40}" srcOrd="0" destOrd="1" presId="urn:microsoft.com/office/officeart/2009/3/layout/OpposingIdeas"/>
    <dgm:cxn modelId="{307EAF83-C0E5-436C-8566-E64CDAC950D3}" type="presOf" srcId="{F58B22C0-2390-48CE-883E-1287D46D2D0B}" destId="{9C326A35-2CBD-4930-A020-A2E597415BA4}" srcOrd="0" destOrd="0" presId="urn:microsoft.com/office/officeart/2009/3/layout/OpposingIdeas"/>
    <dgm:cxn modelId="{3F435F8D-1AC3-4F0F-BE64-BF37767A7E91}" srcId="{BEA69B67-2C14-4E8B-B834-1FD29B5C908A}" destId="{4FB69646-02D7-40E1-8457-FD38872167A0}" srcOrd="0" destOrd="0" parTransId="{31C74AF9-037D-4215-B94E-D325B58C035F}" sibTransId="{1F30FDFB-1E5F-462C-B6C3-85F1E5A544F0}"/>
    <dgm:cxn modelId="{A71A4396-09F4-478D-8BE4-FB8BB42D68F2}" type="presOf" srcId="{4FB69646-02D7-40E1-8457-FD38872167A0}" destId="{706655E3-22D1-4A50-BE17-61312F8D37DF}" srcOrd="1" destOrd="0" presId="urn:microsoft.com/office/officeart/2009/3/layout/OpposingIdeas"/>
    <dgm:cxn modelId="{C265F296-8461-41A5-827F-F9BD4C80932F}" srcId="{F58B22C0-2390-48CE-883E-1287D46D2D0B}" destId="{1EDF9BC0-E058-42CC-8655-A32802433C05}" srcOrd="0" destOrd="0" parTransId="{E41B46C6-1F50-4FE6-A15F-447374DF9953}" sibTransId="{0149F592-13AD-43C1-9B69-0DBFB0D90CED}"/>
    <dgm:cxn modelId="{EE7F22DB-D1E8-4890-9360-3D6FC569C55F}" srcId="{4FB69646-02D7-40E1-8457-FD38872167A0}" destId="{0DE17DA0-2095-4F13-ACE0-3F18138B6B1C}" srcOrd="0" destOrd="0" parTransId="{0E74F376-F8DE-4B68-8D7F-C87060B75046}" sibTransId="{6F31B966-72D9-461C-B8D6-862B5C28D22B}"/>
    <dgm:cxn modelId="{6493DBF2-7F1C-4092-A312-A285CAA15CEA}" type="presOf" srcId="{1EDF9BC0-E058-42CC-8655-A32802433C05}" destId="{15AD7D44-D27D-439F-AC3B-5FFFD85BFF40}" srcOrd="0" destOrd="0" presId="urn:microsoft.com/office/officeart/2009/3/layout/OpposingIdeas"/>
    <dgm:cxn modelId="{E76306D5-443E-4BE1-A1EC-F77C8C07A0F3}" type="presParOf" srcId="{0D4A6895-E945-4DFF-8554-5FB320C659CB}" destId="{5A061E91-E014-44F8-9C4B-E52A2FA256FC}" srcOrd="0" destOrd="0" presId="urn:microsoft.com/office/officeart/2009/3/layout/OpposingIdeas"/>
    <dgm:cxn modelId="{53BB6047-2356-4607-8372-C0443A42C6FF}" type="presParOf" srcId="{0D4A6895-E945-4DFF-8554-5FB320C659CB}" destId="{44569229-B583-45BD-9FC5-886BF0F2E431}" srcOrd="1" destOrd="0" presId="urn:microsoft.com/office/officeart/2009/3/layout/OpposingIdeas"/>
    <dgm:cxn modelId="{D11C9207-9FDF-4BE0-9350-A9ABE66A14CF}" type="presParOf" srcId="{0D4A6895-E945-4DFF-8554-5FB320C659CB}" destId="{957EAC8E-27BD-4CA0-A3DF-ED1D0D361ECA}" srcOrd="2" destOrd="0" presId="urn:microsoft.com/office/officeart/2009/3/layout/OpposingIdeas"/>
    <dgm:cxn modelId="{9A35DD8C-2E77-476B-9A51-FC8B263C06E5}" type="presParOf" srcId="{0D4A6895-E945-4DFF-8554-5FB320C659CB}" destId="{15AD7D44-D27D-439F-AC3B-5FFFD85BFF40}" srcOrd="3" destOrd="0" presId="urn:microsoft.com/office/officeart/2009/3/layout/OpposingIdeas"/>
    <dgm:cxn modelId="{6D874D95-019B-4B3F-A2C7-80FEBCB0AB29}" type="presParOf" srcId="{0D4A6895-E945-4DFF-8554-5FB320C659CB}" destId="{5C8450B0-501A-4B07-AF9B-24DBFB9FB4EE}" srcOrd="4" destOrd="0" presId="urn:microsoft.com/office/officeart/2009/3/layout/OpposingIdeas"/>
    <dgm:cxn modelId="{74169F0D-7E79-4BBB-983E-DA331617E592}" type="presParOf" srcId="{0D4A6895-E945-4DFF-8554-5FB320C659CB}" destId="{706655E3-22D1-4A50-BE17-61312F8D37DF}" srcOrd="5" destOrd="0" presId="urn:microsoft.com/office/officeart/2009/3/layout/OpposingIdeas"/>
    <dgm:cxn modelId="{62EEFDCF-95C0-4F42-9F9A-3BF908815983}" type="presParOf" srcId="{0D4A6895-E945-4DFF-8554-5FB320C659CB}" destId="{9C326A35-2CBD-4930-A020-A2E597415BA4}" srcOrd="6" destOrd="0" presId="urn:microsoft.com/office/officeart/2009/3/layout/OpposingIdeas"/>
    <dgm:cxn modelId="{A49402A6-B2F5-4F87-AD18-3870AF58963A}" type="presParOf" srcId="{0D4A6895-E945-4DFF-8554-5FB320C659CB}" destId="{3D38F245-D178-46F7-9088-085C624680A4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E334D5-5CB3-4820-99A2-C10539ADD965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B5AE12-416A-42AB-9783-97BBC24F78BD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Behavioral Health</a:t>
          </a:r>
        </a:p>
      </dgm:t>
    </dgm:pt>
    <dgm:pt modelId="{C2EA7AD3-FF4B-4D93-BE0B-EAB4FD2C5D61}" type="parTrans" cxnId="{0ECAD08F-556F-433D-8861-5E1F2278232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A0A8183-51B7-464D-93D5-09E510EB0522}" type="sibTrans" cxnId="{0ECAD08F-556F-433D-8861-5E1F2278232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B12E1CF-AE04-4872-9E35-261E35AE7C5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Behavioral health services promote psychological well-being.</a:t>
          </a:r>
          <a:endParaRPr lang="en-US" dirty="0">
            <a:solidFill>
              <a:schemeClr val="bg1"/>
            </a:solidFill>
          </a:endParaRPr>
        </a:p>
      </dgm:t>
    </dgm:pt>
    <dgm:pt modelId="{9ECC09F2-4FD0-46C7-8500-5D1086240EFA}" type="parTrans" cxnId="{D756A82B-134F-4918-A375-F455A1B632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DF97ADF-9CE0-47E5-A220-FF06A71D27BF}" type="sibTrans" cxnId="{D756A82B-134F-4918-A375-F455A1B632A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703FA0C-AC52-4398-A105-7654B3A0CBC9}">
      <dgm:prSet phldrT="[Text]"/>
      <dgm:spPr/>
      <dgm:t>
        <a:bodyPr/>
        <a:lstStyle/>
        <a:p>
          <a:r>
            <a: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Alcohol and            Substance Abuse</a:t>
          </a:r>
          <a:endParaRPr lang="en-US" dirty="0">
            <a:solidFill>
              <a:schemeClr val="tx2"/>
            </a:solidFill>
          </a:endParaRPr>
        </a:p>
      </dgm:t>
    </dgm:pt>
    <dgm:pt modelId="{4F1646D1-74C6-414F-982C-78513C13DD30}" type="parTrans" cxnId="{F02BEE55-912C-412C-B7C6-657AFF7EBF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D00310A-FCEC-4D98-94DD-EFB4BB46957C}" type="sibTrans" cxnId="{F02BEE55-912C-412C-B7C6-657AFF7EBF5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2F078E6-8C71-487E-BEE5-35B854CA1D42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The evaluation and treatment of people suffering from the disease of  drug addiction, alcoholism and associated disorders.</a:t>
          </a:r>
          <a:endParaRPr lang="en-US" dirty="0">
            <a:solidFill>
              <a:schemeClr val="bg1"/>
            </a:solidFill>
          </a:endParaRPr>
        </a:p>
      </dgm:t>
    </dgm:pt>
    <dgm:pt modelId="{FDB06DD9-BFC9-4634-BC8A-93D566AD55B1}" type="parTrans" cxnId="{D8916E0F-A297-4771-84C0-30E1807EA9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C86D6E-367E-48D0-BA07-92F20A57BD0F}" type="sibTrans" cxnId="{D8916E0F-A297-4771-84C0-30E1807EA94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3DE002A-A474-486B-A77C-37D1607F0E8E}" type="pres">
      <dgm:prSet presAssocID="{76E334D5-5CB3-4820-99A2-C10539ADD965}" presName="linearFlow" presStyleCnt="0">
        <dgm:presLayoutVars>
          <dgm:dir/>
          <dgm:animLvl val="lvl"/>
          <dgm:resizeHandles/>
        </dgm:presLayoutVars>
      </dgm:prSet>
      <dgm:spPr/>
    </dgm:pt>
    <dgm:pt modelId="{F4C74F9A-F454-4D85-A511-C237C057977D}" type="pres">
      <dgm:prSet presAssocID="{94B5AE12-416A-42AB-9783-97BBC24F78BD}" presName="compositeNode" presStyleCnt="0">
        <dgm:presLayoutVars>
          <dgm:bulletEnabled val="1"/>
        </dgm:presLayoutVars>
      </dgm:prSet>
      <dgm:spPr/>
    </dgm:pt>
    <dgm:pt modelId="{686B0A9F-8DE7-42F7-9CBF-6BDBE4B41E91}" type="pres">
      <dgm:prSet presAssocID="{94B5AE12-416A-42AB-9783-97BBC24F78BD}" presName="image" presStyleLbl="fgImgPlace1" presStyleIdx="0" presStyleCnt="2" custScaleX="67661" custScaleY="61731" custLinFactNeighborY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chemeClr val="accent5">
              <a:lumMod val="40000"/>
              <a:lumOff val="60000"/>
            </a:schemeClr>
          </a:solidFill>
        </a:ln>
      </dgm:spPr>
    </dgm:pt>
    <dgm:pt modelId="{55F03A98-DAB8-46A2-A4D2-47DBD09DFDD6}" type="pres">
      <dgm:prSet presAssocID="{94B5AE12-416A-42AB-9783-97BBC24F78BD}" presName="childNode" presStyleLbl="node1" presStyleIdx="0" presStyleCnt="2">
        <dgm:presLayoutVars>
          <dgm:bulletEnabled val="1"/>
        </dgm:presLayoutVars>
      </dgm:prSet>
      <dgm:spPr/>
    </dgm:pt>
    <dgm:pt modelId="{40064723-0E53-49B4-8F01-2F325E170687}" type="pres">
      <dgm:prSet presAssocID="{94B5AE12-416A-42AB-9783-97BBC24F78BD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59C77A18-C3E3-4734-8580-42B276FB6D57}" type="pres">
      <dgm:prSet presAssocID="{4A0A8183-51B7-464D-93D5-09E510EB0522}" presName="sibTrans" presStyleCnt="0"/>
      <dgm:spPr/>
    </dgm:pt>
    <dgm:pt modelId="{8D75F685-4291-4E22-9181-251540037826}" type="pres">
      <dgm:prSet presAssocID="{0703FA0C-AC52-4398-A105-7654B3A0CBC9}" presName="compositeNode" presStyleCnt="0">
        <dgm:presLayoutVars>
          <dgm:bulletEnabled val="1"/>
        </dgm:presLayoutVars>
      </dgm:prSet>
      <dgm:spPr/>
    </dgm:pt>
    <dgm:pt modelId="{75ADF761-B9E8-4AFE-950A-8D57A232316D}" type="pres">
      <dgm:prSet presAssocID="{0703FA0C-AC52-4398-A105-7654B3A0CBC9}" presName="image" presStyleLbl="fgImgPlace1" presStyleIdx="1" presStyleCnt="2" custScaleX="64581" custScaleY="5872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chemeClr val="accent5">
              <a:lumMod val="40000"/>
              <a:lumOff val="60000"/>
            </a:schemeClr>
          </a:solidFill>
        </a:ln>
      </dgm:spPr>
    </dgm:pt>
    <dgm:pt modelId="{D97E3669-62E3-4BF4-B889-65FF355DC752}" type="pres">
      <dgm:prSet presAssocID="{0703FA0C-AC52-4398-A105-7654B3A0CBC9}" presName="childNode" presStyleLbl="node1" presStyleIdx="1" presStyleCnt="2">
        <dgm:presLayoutVars>
          <dgm:bulletEnabled val="1"/>
        </dgm:presLayoutVars>
      </dgm:prSet>
      <dgm:spPr/>
    </dgm:pt>
    <dgm:pt modelId="{FC46E97D-0699-4F69-8FE2-59A5F07C9350}" type="pres">
      <dgm:prSet presAssocID="{0703FA0C-AC52-4398-A105-7654B3A0CBC9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D8916E0F-A297-4771-84C0-30E1807EA946}" srcId="{0703FA0C-AC52-4398-A105-7654B3A0CBC9}" destId="{62F078E6-8C71-487E-BEE5-35B854CA1D42}" srcOrd="0" destOrd="0" parTransId="{FDB06DD9-BFC9-4634-BC8A-93D566AD55B1}" sibTransId="{2AC86D6E-367E-48D0-BA07-92F20A57BD0F}"/>
    <dgm:cxn modelId="{D756A82B-134F-4918-A375-F455A1B632A1}" srcId="{94B5AE12-416A-42AB-9783-97BBC24F78BD}" destId="{4B12E1CF-AE04-4872-9E35-261E35AE7C54}" srcOrd="0" destOrd="0" parTransId="{9ECC09F2-4FD0-46C7-8500-5D1086240EFA}" sibTransId="{CDF97ADF-9CE0-47E5-A220-FF06A71D27BF}"/>
    <dgm:cxn modelId="{4F07284A-52A9-4AEC-96E8-9FB3EC235F27}" type="presOf" srcId="{76E334D5-5CB3-4820-99A2-C10539ADD965}" destId="{E3DE002A-A474-486B-A77C-37D1607F0E8E}" srcOrd="0" destOrd="0" presId="urn:microsoft.com/office/officeart/2005/8/layout/hList2"/>
    <dgm:cxn modelId="{F02BEE55-912C-412C-B7C6-657AFF7EBF5C}" srcId="{76E334D5-5CB3-4820-99A2-C10539ADD965}" destId="{0703FA0C-AC52-4398-A105-7654B3A0CBC9}" srcOrd="1" destOrd="0" parTransId="{4F1646D1-74C6-414F-982C-78513C13DD30}" sibTransId="{4D00310A-FCEC-4D98-94DD-EFB4BB46957C}"/>
    <dgm:cxn modelId="{8E843F78-BAFA-43C7-853E-54D4CC56B1F3}" type="presOf" srcId="{0703FA0C-AC52-4398-A105-7654B3A0CBC9}" destId="{FC46E97D-0699-4F69-8FE2-59A5F07C9350}" srcOrd="0" destOrd="0" presId="urn:microsoft.com/office/officeart/2005/8/layout/hList2"/>
    <dgm:cxn modelId="{BCDCE885-0BBD-4418-A134-958E70C0A9A8}" type="presOf" srcId="{94B5AE12-416A-42AB-9783-97BBC24F78BD}" destId="{40064723-0E53-49B4-8F01-2F325E170687}" srcOrd="0" destOrd="0" presId="urn:microsoft.com/office/officeart/2005/8/layout/hList2"/>
    <dgm:cxn modelId="{0ECAD08F-556F-433D-8861-5E1F22782325}" srcId="{76E334D5-5CB3-4820-99A2-C10539ADD965}" destId="{94B5AE12-416A-42AB-9783-97BBC24F78BD}" srcOrd="0" destOrd="0" parTransId="{C2EA7AD3-FF4B-4D93-BE0B-EAB4FD2C5D61}" sibTransId="{4A0A8183-51B7-464D-93D5-09E510EB0522}"/>
    <dgm:cxn modelId="{574F08DB-6FC4-486C-B1B8-AE1A8CDD2AC7}" type="presOf" srcId="{62F078E6-8C71-487E-BEE5-35B854CA1D42}" destId="{D97E3669-62E3-4BF4-B889-65FF355DC752}" srcOrd="0" destOrd="0" presId="urn:microsoft.com/office/officeart/2005/8/layout/hList2"/>
    <dgm:cxn modelId="{272C22F9-DF59-49FA-8BF4-F78A3C2BB803}" type="presOf" srcId="{4B12E1CF-AE04-4872-9E35-261E35AE7C54}" destId="{55F03A98-DAB8-46A2-A4D2-47DBD09DFDD6}" srcOrd="0" destOrd="0" presId="urn:microsoft.com/office/officeart/2005/8/layout/hList2"/>
    <dgm:cxn modelId="{71552E75-E69C-4A54-AA6A-96C5FC360BB6}" type="presParOf" srcId="{E3DE002A-A474-486B-A77C-37D1607F0E8E}" destId="{F4C74F9A-F454-4D85-A511-C237C057977D}" srcOrd="0" destOrd="0" presId="urn:microsoft.com/office/officeart/2005/8/layout/hList2"/>
    <dgm:cxn modelId="{2549220F-F471-411B-AD9E-FE394ED76498}" type="presParOf" srcId="{F4C74F9A-F454-4D85-A511-C237C057977D}" destId="{686B0A9F-8DE7-42F7-9CBF-6BDBE4B41E91}" srcOrd="0" destOrd="0" presId="urn:microsoft.com/office/officeart/2005/8/layout/hList2"/>
    <dgm:cxn modelId="{68114771-2A8D-4837-8FF8-BACF3D352BCA}" type="presParOf" srcId="{F4C74F9A-F454-4D85-A511-C237C057977D}" destId="{55F03A98-DAB8-46A2-A4D2-47DBD09DFDD6}" srcOrd="1" destOrd="0" presId="urn:microsoft.com/office/officeart/2005/8/layout/hList2"/>
    <dgm:cxn modelId="{8C7DD3D8-F900-4A88-B998-59A852B5B470}" type="presParOf" srcId="{F4C74F9A-F454-4D85-A511-C237C057977D}" destId="{40064723-0E53-49B4-8F01-2F325E170687}" srcOrd="2" destOrd="0" presId="urn:microsoft.com/office/officeart/2005/8/layout/hList2"/>
    <dgm:cxn modelId="{435F6A73-F228-4516-BC0B-C9FD9BCE82FE}" type="presParOf" srcId="{E3DE002A-A474-486B-A77C-37D1607F0E8E}" destId="{59C77A18-C3E3-4734-8580-42B276FB6D57}" srcOrd="1" destOrd="0" presId="urn:microsoft.com/office/officeart/2005/8/layout/hList2"/>
    <dgm:cxn modelId="{BAD4CE28-AC95-46DF-806B-A4269F74A2D9}" type="presParOf" srcId="{E3DE002A-A474-486B-A77C-37D1607F0E8E}" destId="{8D75F685-4291-4E22-9181-251540037826}" srcOrd="2" destOrd="0" presId="urn:microsoft.com/office/officeart/2005/8/layout/hList2"/>
    <dgm:cxn modelId="{B3C87F2A-A9A2-45BD-9085-2877986C9E95}" type="presParOf" srcId="{8D75F685-4291-4E22-9181-251540037826}" destId="{75ADF761-B9E8-4AFE-950A-8D57A232316D}" srcOrd="0" destOrd="0" presId="urn:microsoft.com/office/officeart/2005/8/layout/hList2"/>
    <dgm:cxn modelId="{4261D66B-97B1-4B4A-BA1A-A0AC1A461B43}" type="presParOf" srcId="{8D75F685-4291-4E22-9181-251540037826}" destId="{D97E3669-62E3-4BF4-B889-65FF355DC752}" srcOrd="1" destOrd="0" presId="urn:microsoft.com/office/officeart/2005/8/layout/hList2"/>
    <dgm:cxn modelId="{49C84636-7E35-411E-ACA5-FC5214DDA28F}" type="presParOf" srcId="{8D75F685-4291-4E22-9181-251540037826}" destId="{FC46E97D-0699-4F69-8FE2-59A5F07C9350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48E78-5998-43E3-8451-BC927AA2D66F}">
      <dsp:nvSpPr>
        <dsp:cNvPr id="0" name=""/>
        <dsp:cNvSpPr/>
      </dsp:nvSpPr>
      <dsp:spPr>
        <a:xfrm>
          <a:off x="1350132" y="355954"/>
          <a:ext cx="3383801" cy="103500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3BEB2-BA89-4282-8624-87C7641DF6FB}">
      <dsp:nvSpPr>
        <dsp:cNvPr id="0" name=""/>
        <dsp:cNvSpPr/>
      </dsp:nvSpPr>
      <dsp:spPr>
        <a:xfrm>
          <a:off x="2673824" y="2790353"/>
          <a:ext cx="745801" cy="47731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6F366-A17A-4A8F-90E4-E7F82BDAB2E1}">
      <dsp:nvSpPr>
        <dsp:cNvPr id="0" name=""/>
        <dsp:cNvSpPr/>
      </dsp:nvSpPr>
      <dsp:spPr>
        <a:xfrm>
          <a:off x="1823012" y="3878165"/>
          <a:ext cx="2684883" cy="894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Out of Pocket Maximum</a:t>
          </a:r>
        </a:p>
      </dsp:txBody>
      <dsp:txXfrm>
        <a:off x="1823012" y="3878165"/>
        <a:ext cx="2684883" cy="894961"/>
      </dsp:txXfrm>
    </dsp:sp>
    <dsp:sp modelId="{8D3E3B0D-780E-45CB-B186-1273DE43E7D1}">
      <dsp:nvSpPr>
        <dsp:cNvPr id="0" name=""/>
        <dsp:cNvSpPr/>
      </dsp:nvSpPr>
      <dsp:spPr>
        <a:xfrm>
          <a:off x="1252486" y="227812"/>
          <a:ext cx="3591026" cy="248741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61E91-E014-44F8-9C4B-E52A2FA256FC}">
      <dsp:nvSpPr>
        <dsp:cNvPr id="0" name=""/>
        <dsp:cNvSpPr/>
      </dsp:nvSpPr>
      <dsp:spPr>
        <a:xfrm>
          <a:off x="1859805" y="650034"/>
          <a:ext cx="4692868" cy="2523664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569229-B583-45BD-9FC5-886BF0F2E431}">
      <dsp:nvSpPr>
        <dsp:cNvPr id="0" name=""/>
        <dsp:cNvSpPr/>
      </dsp:nvSpPr>
      <dsp:spPr>
        <a:xfrm>
          <a:off x="4206240" y="917696"/>
          <a:ext cx="625" cy="198834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EAC8E-27BD-4CA0-A3DF-ED1D0D361ECA}">
      <dsp:nvSpPr>
        <dsp:cNvPr id="0" name=""/>
        <dsp:cNvSpPr/>
      </dsp:nvSpPr>
      <dsp:spPr>
        <a:xfrm>
          <a:off x="2016234" y="841221"/>
          <a:ext cx="2033576" cy="21412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Refers to the classification of a covered person when that person is admitted to a hospital for at least 24 hours for treatment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2016234" y="841221"/>
        <a:ext cx="2033576" cy="2141291"/>
      </dsp:txXfrm>
    </dsp:sp>
    <dsp:sp modelId="{15AD7D44-D27D-439F-AC3B-5FFFD85BFF40}">
      <dsp:nvSpPr>
        <dsp:cNvPr id="0" name=""/>
        <dsp:cNvSpPr/>
      </dsp:nvSpPr>
      <dsp:spPr>
        <a:xfrm>
          <a:off x="4362668" y="841221"/>
          <a:ext cx="2033576" cy="21412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9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Term used when the patient's condition could rapidly improve or deteriorate.  </a:t>
          </a:r>
          <a:endParaRPr lang="en-US" sz="1500" kern="1200" dirty="0">
            <a:solidFill>
              <a:schemeClr val="bg1"/>
            </a:solidFill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900"/>
            </a:spcAft>
            <a:buNone/>
          </a:pPr>
          <a:r>
            <a:rPr lang="en-US" sz="15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Patient can be held in a hospital room and it is not technically considered "inpatient." </a:t>
          </a:r>
        </a:p>
      </dsp:txBody>
      <dsp:txXfrm>
        <a:off x="4362668" y="841221"/>
        <a:ext cx="2033576" cy="2141291"/>
      </dsp:txXfrm>
    </dsp:sp>
    <dsp:sp modelId="{706655E3-22D1-4A50-BE17-61312F8D37DF}">
      <dsp:nvSpPr>
        <dsp:cNvPr id="0" name=""/>
        <dsp:cNvSpPr/>
      </dsp:nvSpPr>
      <dsp:spPr>
        <a:xfrm rot="16200000">
          <a:off x="92188" y="985471"/>
          <a:ext cx="2753088" cy="78214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Inpatient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397" y="1299881"/>
        <a:ext cx="2516670" cy="389742"/>
      </dsp:txXfrm>
    </dsp:sp>
    <dsp:sp modelId="{3D38F245-D178-46F7-9088-085C624680A4}">
      <dsp:nvSpPr>
        <dsp:cNvPr id="0" name=""/>
        <dsp:cNvSpPr/>
      </dsp:nvSpPr>
      <dsp:spPr>
        <a:xfrm rot="5400000">
          <a:off x="5567202" y="2056117"/>
          <a:ext cx="2753088" cy="782144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Observation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85411" y="2134109"/>
        <a:ext cx="2516670" cy="389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64723-0E53-49B4-8F01-2F325E170687}">
      <dsp:nvSpPr>
        <dsp:cNvPr id="0" name=""/>
        <dsp:cNvSpPr/>
      </dsp:nvSpPr>
      <dsp:spPr>
        <a:xfrm rot="16200000">
          <a:off x="-1004831" y="1649800"/>
          <a:ext cx="2598274" cy="50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3447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Behavioral Health</a:t>
          </a:r>
        </a:p>
      </dsp:txBody>
      <dsp:txXfrm>
        <a:off x="-1004831" y="1649800"/>
        <a:ext cx="2598274" cy="502805"/>
      </dsp:txXfrm>
    </dsp:sp>
    <dsp:sp modelId="{55F03A98-DAB8-46A2-A4D2-47DBD09DFDD6}">
      <dsp:nvSpPr>
        <dsp:cNvPr id="0" name=""/>
        <dsp:cNvSpPr/>
      </dsp:nvSpPr>
      <dsp:spPr>
        <a:xfrm>
          <a:off x="545708" y="602065"/>
          <a:ext cx="2504505" cy="2598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443447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Behavioral health services promote psychological well-being.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45708" y="602065"/>
        <a:ext cx="2504505" cy="2598274"/>
      </dsp:txXfrm>
    </dsp:sp>
    <dsp:sp modelId="{686B0A9F-8DE7-42F7-9CBF-6BDBE4B41E91}">
      <dsp:nvSpPr>
        <dsp:cNvPr id="0" name=""/>
        <dsp:cNvSpPr/>
      </dsp:nvSpPr>
      <dsp:spPr>
        <a:xfrm>
          <a:off x="205505" y="130780"/>
          <a:ext cx="680406" cy="6207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6E97D-0699-4F69-8FE2-59A5F07C9350}">
      <dsp:nvSpPr>
        <dsp:cNvPr id="0" name=""/>
        <dsp:cNvSpPr/>
      </dsp:nvSpPr>
      <dsp:spPr>
        <a:xfrm rot="16200000">
          <a:off x="2656850" y="1634705"/>
          <a:ext cx="2598274" cy="502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3447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Alcohol and            Substance Abuse</a:t>
          </a:r>
          <a:endParaRPr lang="en-US" sz="1800" kern="1200" dirty="0">
            <a:solidFill>
              <a:schemeClr val="tx2"/>
            </a:solidFill>
          </a:endParaRPr>
        </a:p>
      </dsp:txBody>
      <dsp:txXfrm>
        <a:off x="2656850" y="1634705"/>
        <a:ext cx="2598274" cy="502805"/>
      </dsp:txXfrm>
    </dsp:sp>
    <dsp:sp modelId="{D97E3669-62E3-4BF4-B889-65FF355DC752}">
      <dsp:nvSpPr>
        <dsp:cNvPr id="0" name=""/>
        <dsp:cNvSpPr/>
      </dsp:nvSpPr>
      <dsp:spPr>
        <a:xfrm>
          <a:off x="4207390" y="586971"/>
          <a:ext cx="2504505" cy="25982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443447" rIns="163576" bIns="16357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The evaluation and treatment of people suffering from the disease of  drug addiction, alcoholism and associated disorders.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207390" y="586971"/>
        <a:ext cx="2504505" cy="2598274"/>
      </dsp:txXfrm>
    </dsp:sp>
    <dsp:sp modelId="{75ADF761-B9E8-4AFE-950A-8D57A232316D}">
      <dsp:nvSpPr>
        <dsp:cNvPr id="0" name=""/>
        <dsp:cNvSpPr/>
      </dsp:nvSpPr>
      <dsp:spPr>
        <a:xfrm>
          <a:off x="3882673" y="130780"/>
          <a:ext cx="649433" cy="59058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27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3FBB2-3534-EF46-AE2E-CE202CABE5B1}" type="datetimeFigureOut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1DD26-47AF-3944-91CC-7B883497C3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8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F725A-4DE3-F347-B405-186D6426AF80}" type="datetimeFigureOut">
              <a:rPr lang="en-US" smtClean="0"/>
              <a:pPr/>
              <a:t>10/18/2021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2B0BC-FA97-FB47-A7F7-196EDDC37D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8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142999" y="3188613"/>
            <a:ext cx="6858000" cy="110966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 sz="4400" dirty="0"/>
              <a:t>Title (44 </a:t>
            </a:r>
            <a:r>
              <a:rPr lang="en-US" sz="4400" dirty="0" err="1"/>
              <a:t>pt</a:t>
            </a:r>
            <a:r>
              <a:rPr lang="en-US" sz="4400" dirty="0"/>
              <a:t>)</a:t>
            </a:r>
            <a:endParaRPr lang="en-US" b="1" dirty="0">
              <a:solidFill>
                <a:srgbClr val="19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405E3-F3B8-2040-A32C-6B25E3153D43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D04289-5314-6D4F-976B-264A924B871B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6A2B8C-1476-E945-A9CC-F8160925AF84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E9C760-D739-1748-9650-928204C4FD61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07E1B963-4B12-D44A-8997-57FDE0834094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1143000" y="4419071"/>
            <a:ext cx="6858000" cy="550862"/>
          </a:xfr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Subtitle (36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  <p:pic>
        <p:nvPicPr>
          <p:cNvPr id="11" name="Picture 2" descr="C:\Users\Olivia\Desktop\AdventHealth-Logo.png">
            <a:extLst>
              <a:ext uri="{FF2B5EF4-FFF2-40B4-BE49-F238E27FC236}">
                <a16:creationId xmlns:a16="http://schemas.microsoft.com/office/drawing/2014/main" id="{942153F7-64E9-E54F-9C0B-8E414D9C50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5721"/>
          <a:stretch/>
        </p:blipFill>
        <p:spPr bwMode="auto">
          <a:xfrm>
            <a:off x="4995631" y="557250"/>
            <a:ext cx="1908221" cy="697119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48E058-33D4-644F-85B5-7415BED7CD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94605" y="0"/>
            <a:ext cx="2676252" cy="2141001"/>
          </a:xfrm>
          <a:prstGeom prst="rect">
            <a:avLst/>
          </a:prstGeom>
          <a:effectLst>
            <a:outerShdw blurRad="152400" dist="12700" dir="5400000" sx="103000" sy="103000" algn="t" rotWithShape="0">
              <a:prstClr val="black">
                <a:alpha val="3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842816-F5C0-5B48-AFE4-D6B0879925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8305" y="602518"/>
            <a:ext cx="1501191" cy="6185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Content Placeholder 5">
            <a:extLst>
              <a:ext uri="{FF2B5EF4-FFF2-40B4-BE49-F238E27FC236}">
                <a16:creationId xmlns:a16="http://schemas.microsoft.com/office/drawing/2014/main" id="{9A35FA0C-1EE0-FF49-9F60-C356A7434115}"/>
              </a:ext>
            </a:extLst>
          </p:cNvPr>
          <p:cNvSpPr>
            <a:spLocks noGrp="1"/>
          </p:cNvSpPr>
          <p:nvPr>
            <p:ph orient="vert" sz="quarter" idx="10" hasCustomPrompt="1"/>
          </p:nvPr>
        </p:nvSpPr>
        <p:spPr>
          <a:xfrm>
            <a:off x="265672" y="1538246"/>
            <a:ext cx="8569409" cy="4572000"/>
          </a:xfrm>
        </p:spPr>
        <p:txBody>
          <a:bodyPr vert="eaVert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3ED58-A29D-9145-8976-F82799C03744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EDB4A1-A5F4-514E-BECE-65DA0145BA2E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6D6D73-D8B4-EB48-8A0C-A2AA493EA739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70AD93-9CB1-9D4F-BB96-41D20A38B177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id="{AAA2D606-C3E7-C940-B733-6C05F5A88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6" name="Picture 2" descr="C:\Users\Olivia\Desktop\AdventHealth-Logo.png">
            <a:extLst>
              <a:ext uri="{FF2B5EF4-FFF2-40B4-BE49-F238E27FC236}">
                <a16:creationId xmlns:a16="http://schemas.microsoft.com/office/drawing/2014/main" id="{3EAB76EF-42A6-4248-8BE1-D601CAD4D9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5256035" y="3251488"/>
            <a:ext cx="6260758" cy="40034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sz="2400" b="1" dirty="0">
                <a:solidFill>
                  <a:srgbClr val="192757"/>
                </a:solidFill>
                <a:latin typeface="Arial" charset="0"/>
                <a:cs typeface="Arial" charset="0"/>
              </a:rPr>
              <a:t>Heading Centered (24 </a:t>
            </a:r>
            <a:r>
              <a:rPr lang="en-US" sz="2400" b="1" dirty="0" err="1">
                <a:solidFill>
                  <a:srgbClr val="192757"/>
                </a:solidFill>
                <a:latin typeface="Arial" charset="0"/>
                <a:cs typeface="Arial" charset="0"/>
              </a:rPr>
              <a:t>pt</a:t>
            </a:r>
            <a:r>
              <a:rPr lang="en-US" sz="2400" b="1" dirty="0">
                <a:solidFill>
                  <a:srgbClr val="192757"/>
                </a:solidFill>
                <a:latin typeface="Arial" charset="0"/>
                <a:cs typeface="Arial" charset="0"/>
              </a:rPr>
              <a:t>)</a:t>
            </a:r>
            <a:endParaRPr lang="en-US" sz="2400" b="1" dirty="0">
              <a:solidFill>
                <a:srgbClr val="19275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Vertical Content Placeholder 5">
            <a:extLst>
              <a:ext uri="{FF2B5EF4-FFF2-40B4-BE49-F238E27FC236}">
                <a16:creationId xmlns:a16="http://schemas.microsoft.com/office/drawing/2014/main" id="{25B8653F-4C49-3546-98C5-58309405472B}"/>
              </a:ext>
            </a:extLst>
          </p:cNvPr>
          <p:cNvSpPr>
            <a:spLocks noGrp="1"/>
          </p:cNvSpPr>
          <p:nvPr userDrawn="1">
            <p:ph orient="vert" sz="quarter" idx="10" hasCustomPrompt="1"/>
          </p:nvPr>
        </p:nvSpPr>
        <p:spPr>
          <a:xfrm>
            <a:off x="712036" y="321276"/>
            <a:ext cx="7015922" cy="6260758"/>
          </a:xfrm>
        </p:spPr>
        <p:txBody>
          <a:bodyPr vert="eaVert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5677280" y="3391281"/>
            <a:ext cx="6858002" cy="75438"/>
          </a:xfrm>
          <a:prstGeom prst="rect">
            <a:avLst/>
          </a:prstGeom>
          <a:solidFill>
            <a:srgbClr val="19275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F5EBD4-7A05-4444-A4D2-C05FE2555E2F}"/>
              </a:ext>
            </a:extLst>
          </p:cNvPr>
          <p:cNvGrpSpPr/>
          <p:nvPr userDrawn="1"/>
        </p:nvGrpSpPr>
        <p:grpSpPr>
          <a:xfrm>
            <a:off x="0" y="-1"/>
            <a:ext cx="106577" cy="6858002"/>
            <a:chOff x="0" y="-1"/>
            <a:chExt cx="106577" cy="6858002"/>
          </a:xfrm>
          <a:effectLst/>
        </p:grpSpPr>
        <p:sp>
          <p:nvSpPr>
            <p:cNvPr id="8" name="Rectangle 7"/>
            <p:cNvSpPr/>
            <p:nvPr userDrawn="1"/>
          </p:nvSpPr>
          <p:spPr>
            <a:xfrm rot="5400000">
              <a:off x="-3391282" y="3391281"/>
              <a:ext cx="6858002" cy="7543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9" name="Rectangle 8"/>
            <p:cNvSpPr/>
            <p:nvPr userDrawn="1"/>
          </p:nvSpPr>
          <p:spPr>
            <a:xfrm rot="5400000">
              <a:off x="-3329281" y="3422141"/>
              <a:ext cx="6858000" cy="13716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75566" y="5903498"/>
            <a:ext cx="961081" cy="395991"/>
          </a:xfrm>
          <a:prstGeom prst="rect">
            <a:avLst/>
          </a:prstGeom>
        </p:spPr>
      </p:pic>
      <p:pic>
        <p:nvPicPr>
          <p:cNvPr id="15" name="Picture 2" descr="C:\Users\Olivia\Desktop\AdventHealth-Logo.png">
            <a:extLst>
              <a:ext uri="{FF2B5EF4-FFF2-40B4-BE49-F238E27FC236}">
                <a16:creationId xmlns:a16="http://schemas.microsoft.com/office/drawing/2014/main" id="{D0068FFB-ACF3-B443-B33E-2EE9699072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 rot="5400000">
            <a:off x="-242210" y="702682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2DE2D93-2D73-B143-A74D-7CA7116CBB0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65760" y="365760"/>
            <a:ext cx="8412480" cy="566207"/>
          </a:xfrm>
        </p:spPr>
        <p:txBody>
          <a:bodyPr lIns="0" tIns="0" rIns="0" bIns="0" anchor="t" anchorCtr="0">
            <a:noAutofit/>
          </a:bodyPr>
          <a:lstStyle>
            <a:lvl1pPr algn="l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2AFC11-E219-1744-8180-34AF7F7AE4EA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365760" y="1188720"/>
            <a:ext cx="8412480" cy="4599499"/>
          </a:xfrm>
        </p:spPr>
        <p:txBody>
          <a:bodyPr lIns="0" tIns="0" rIns="0" bIns="0">
            <a:normAutofit/>
          </a:bodyPr>
          <a:lstStyle>
            <a:lvl1pPr marL="341313" indent="-341313">
              <a:tabLst/>
              <a:defRPr sz="2800"/>
            </a:lvl1pPr>
            <a:lvl2pPr marL="684213" indent="-342900" defTabSz="631825">
              <a:buFont typeface="Wingdings" pitchFamily="2" charset="2"/>
              <a:buChar char="§"/>
              <a:defRPr sz="2800"/>
            </a:lvl2pPr>
            <a:lvl3pPr marL="1027113" indent="-341313">
              <a:buFont typeface="Wingdings" pitchFamily="2" charset="2"/>
              <a:buChar char="§"/>
              <a:defRPr sz="2800"/>
            </a:lvl3pPr>
            <a:lvl4pPr marL="1487488" indent="-401638">
              <a:buFont typeface="Wingdings" pitchFamily="2" charset="2"/>
              <a:buChar char="§"/>
              <a:defRPr sz="1800"/>
            </a:lvl4pPr>
            <a:lvl5pPr marL="1828800" indent="-344488">
              <a:buFont typeface="Wingdings" pitchFamily="2" charset="2"/>
              <a:buChar char="§"/>
              <a:defRPr sz="4800"/>
            </a:lvl5pPr>
          </a:lstStyle>
          <a:p>
            <a:pPr lvl="0"/>
            <a:r>
              <a:rPr lang="en-US" dirty="0"/>
              <a:t>Click to edit Master text styles (28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en-US" sz="2800" dirty="0"/>
          </a:p>
          <a:p>
            <a:pPr lvl="1"/>
            <a:r>
              <a:rPr lang="en-US" dirty="0"/>
              <a:t>Second Level (28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  <a:p>
            <a:pPr lvl="2"/>
            <a:r>
              <a:rPr lang="en-US" sz="2800" dirty="0"/>
              <a:t>Third Level (28 </a:t>
            </a:r>
            <a:r>
              <a:rPr lang="en-US" sz="2800" dirty="0" err="1"/>
              <a:t>pt</a:t>
            </a:r>
            <a:r>
              <a:rPr lang="en-US" sz="2800" dirty="0"/>
              <a:t>) </a:t>
            </a:r>
          </a:p>
          <a:p>
            <a:pPr lvl="3"/>
            <a:r>
              <a:rPr lang="en-US" sz="2800" dirty="0"/>
              <a:t>Fourth Level (28 </a:t>
            </a:r>
            <a:r>
              <a:rPr lang="en-US" sz="2800" dirty="0" err="1"/>
              <a:t>pt</a:t>
            </a:r>
            <a:r>
              <a:rPr lang="en-US" sz="2800" dirty="0"/>
              <a:t>) </a:t>
            </a:r>
          </a:p>
          <a:p>
            <a:pPr lvl="4"/>
            <a:r>
              <a:rPr lang="en-US" sz="2800" dirty="0"/>
              <a:t>Fifth Level (28 </a:t>
            </a:r>
            <a:r>
              <a:rPr lang="en-US" sz="2800" dirty="0" err="1"/>
              <a:t>pt</a:t>
            </a:r>
            <a:r>
              <a:rPr lang="en-US" sz="2800" dirty="0"/>
              <a:t>)</a:t>
            </a:r>
          </a:p>
          <a:p>
            <a:pPr lvl="2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A62588-79C9-4A44-A323-AC3070A001FF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6DD72-7898-934A-9881-8E06FEA92FF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FBEF71-2578-1940-B7F7-F28E75899DE4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99DE41-E2A1-9F4C-82E0-1232C4936739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1" name="Picture 2" descr="C:\Users\Olivia\Desktop\AdventHealth-Logo.png">
            <a:extLst>
              <a:ext uri="{FF2B5EF4-FFF2-40B4-BE49-F238E27FC236}">
                <a16:creationId xmlns:a16="http://schemas.microsoft.com/office/drawing/2014/main" id="{CB639DE7-D76B-174E-94D5-663C7F3E0E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740" y="4569585"/>
            <a:ext cx="8569968" cy="1536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DC45CE-9E26-A34F-A67F-D42C0F0D0F45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37D6721-6A7E-8C46-A008-1128E2C3958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3E1527-1CAB-F940-B935-E643819065F0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F61936-B21E-8E42-8196-D79BA510EE4F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6" name="Title 6">
            <a:extLst>
              <a:ext uri="{FF2B5EF4-FFF2-40B4-BE49-F238E27FC236}">
                <a16:creationId xmlns:a16="http://schemas.microsoft.com/office/drawing/2014/main" id="{E6801A44-D402-E843-BE08-AD871FDDB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2" name="Picture 2" descr="C:\Users\Olivia\Desktop\AdventHealth-Logo.png">
            <a:extLst>
              <a:ext uri="{FF2B5EF4-FFF2-40B4-BE49-F238E27FC236}">
                <a16:creationId xmlns:a16="http://schemas.microsoft.com/office/drawing/2014/main" id="{2330465F-7314-1748-ABF6-682BC136C87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5F5160-91A4-3744-B993-DB7761F5A8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113" y="1509159"/>
            <a:ext cx="4217435" cy="46010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42588321-70E5-1145-AB63-A29C09D46B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69708" y="1509159"/>
            <a:ext cx="4109179" cy="4601087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2C26FC-BC05-3B44-A804-72D5382568B5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31DCB1-251B-5C4B-8CDA-7DA5A3954630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5344080-0551-B64E-ABE6-D95785E93CB5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8FF249-3077-B445-A5EC-F4726B34748E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7" name="Title 6">
            <a:extLst>
              <a:ext uri="{FF2B5EF4-FFF2-40B4-BE49-F238E27FC236}">
                <a16:creationId xmlns:a16="http://schemas.microsoft.com/office/drawing/2014/main" id="{64CB574A-2368-0846-B842-60BB76DF57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4" name="Picture 2" descr="C:\Users\Olivia\Desktop\AdventHealth-Logo.png">
            <a:extLst>
              <a:ext uri="{FF2B5EF4-FFF2-40B4-BE49-F238E27FC236}">
                <a16:creationId xmlns:a16="http://schemas.microsoft.com/office/drawing/2014/main" id="{3C4D879F-02F3-7347-9AFF-109956FE59D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E08290F4-655D-1740-9E0A-DDB1C177349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5114" y="2045030"/>
            <a:ext cx="4188940" cy="4065216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EB955AD-4A6F-974F-9978-B2FABA0A27E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69708" y="2045030"/>
            <a:ext cx="4065373" cy="4065216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F1C2A03-6BB9-6643-82FF-8FAC512D1D3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83994" y="1487325"/>
            <a:ext cx="4188940" cy="428625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F2E7C82-3573-5043-8510-E417802A85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69708" y="1487325"/>
            <a:ext cx="4065373" cy="428625"/>
          </a:xfrm>
        </p:spPr>
        <p:txBody>
          <a:bodyPr>
            <a:no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ACE874-F276-0C41-BA88-9932244D425B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44826-FC06-874C-94F8-50929733D4FB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D7418-2569-6E45-A689-D05DE2EC1226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6F4107-3432-934D-BFBF-4EF945AC0C3D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4" name="Title 6">
            <a:extLst>
              <a:ext uri="{FF2B5EF4-FFF2-40B4-BE49-F238E27FC236}">
                <a16:creationId xmlns:a16="http://schemas.microsoft.com/office/drawing/2014/main" id="{9C6D1FF5-5C04-F847-A608-83E9DF99DA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22" name="Picture 2" descr="C:\Users\Olivia\Desktop\AdventHealth-Logo.png">
            <a:extLst>
              <a:ext uri="{FF2B5EF4-FFF2-40B4-BE49-F238E27FC236}">
                <a16:creationId xmlns:a16="http://schemas.microsoft.com/office/drawing/2014/main" id="{56576456-21E0-EA40-B4CB-74B433EEB6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BC1225-5F01-B245-BD9A-FDBC5F30CA36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7268C7-7085-934F-AC27-01CD891EA5E2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84EB73-B768-CA4F-ABB7-F4AAE5B58669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D664D3-897E-4F4C-BAA3-40F44C158B72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7" name="Title 6">
            <a:extLst>
              <a:ext uri="{FF2B5EF4-FFF2-40B4-BE49-F238E27FC236}">
                <a16:creationId xmlns:a16="http://schemas.microsoft.com/office/drawing/2014/main" id="{620C3EE4-E6CA-BC41-A69E-6EE767CBA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5" name="Picture 2" descr="C:\Users\Olivia\Desktop\AdventHealth-Logo.png">
            <a:extLst>
              <a:ext uri="{FF2B5EF4-FFF2-40B4-BE49-F238E27FC236}">
                <a16:creationId xmlns:a16="http://schemas.microsoft.com/office/drawing/2014/main" id="{D01CE084-E989-6F40-8E26-41CEE2570C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675706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12273"/>
            <a:ext cx="9141714" cy="18288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907FE00-3AD6-3549-B370-F35A30C810B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87392" y="1456904"/>
            <a:ext cx="4947689" cy="465334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D41C04-E96F-B443-B2C4-BA6F4EC3B7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5113" y="1456145"/>
            <a:ext cx="3308350" cy="465334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10BED-2AA7-354E-941D-152A46794816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E4EFB4-7665-0749-99BC-07EC0558EDBF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60D909-83C6-C245-B7A7-341028D68AD3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C5F438-B48B-894A-84A4-F2BD982A75EA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F436C091-DFCD-F347-9FF4-51C065644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8" name="Picture 2" descr="C:\Users\Olivia\Desktop\AdventHealth-Logo.png">
            <a:extLst>
              <a:ext uri="{FF2B5EF4-FFF2-40B4-BE49-F238E27FC236}">
                <a16:creationId xmlns:a16="http://schemas.microsoft.com/office/drawing/2014/main" id="{BCE4E36F-77D7-874E-B534-DA3F643BCFA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1457556"/>
            <a:ext cx="4947690" cy="46526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7DB86335-46A5-7E4C-A4A7-39427903647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5113" y="1455492"/>
            <a:ext cx="3308350" cy="465268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72586-8341-2645-B3D0-ED4E40307089}"/>
              </a:ext>
            </a:extLst>
          </p:cNvPr>
          <p:cNvSpPr/>
          <p:nvPr userDrawn="1"/>
        </p:nvSpPr>
        <p:spPr>
          <a:xfrm>
            <a:off x="-1" y="0"/>
            <a:ext cx="9144000" cy="100940"/>
          </a:xfrm>
          <a:prstGeom prst="rect">
            <a:avLst/>
          </a:prstGeom>
          <a:solidFill>
            <a:srgbClr val="192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6019E0-0676-CB48-94C3-046225869981}"/>
              </a:ext>
            </a:extLst>
          </p:cNvPr>
          <p:cNvGrpSpPr/>
          <p:nvPr userDrawn="1"/>
        </p:nvGrpSpPr>
        <p:grpSpPr>
          <a:xfrm>
            <a:off x="0" y="6712273"/>
            <a:ext cx="9144000" cy="145727"/>
            <a:chOff x="0" y="6712273"/>
            <a:chExt cx="9144000" cy="1457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0E34D4-E785-A142-AA75-67D940FE1347}"/>
                </a:ext>
              </a:extLst>
            </p:cNvPr>
            <p:cNvSpPr/>
            <p:nvPr userDrawn="1"/>
          </p:nvSpPr>
          <p:spPr>
            <a:xfrm>
              <a:off x="0" y="6757060"/>
              <a:ext cx="9144000" cy="100940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1D24BB-00A8-8A44-9886-D37FF1EDBFB9}"/>
                </a:ext>
              </a:extLst>
            </p:cNvPr>
            <p:cNvSpPr/>
            <p:nvPr userDrawn="1"/>
          </p:nvSpPr>
          <p:spPr>
            <a:xfrm>
              <a:off x="0" y="6712273"/>
              <a:ext cx="9141714" cy="18288"/>
            </a:xfrm>
            <a:prstGeom prst="rect">
              <a:avLst/>
            </a:prstGeom>
            <a:solidFill>
              <a:srgbClr val="192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0" name="Title 6">
            <a:extLst>
              <a:ext uri="{FF2B5EF4-FFF2-40B4-BE49-F238E27FC236}">
                <a16:creationId xmlns:a16="http://schemas.microsoft.com/office/drawing/2014/main" id="{8E21EB8C-9280-2846-ADBC-F2268D1F3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113" y="449796"/>
            <a:ext cx="8569968" cy="566207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 sz="3600" dirty="0"/>
              <a:t>Heading Centered (36 </a:t>
            </a:r>
            <a:r>
              <a:rPr lang="en-US" sz="3600" dirty="0" err="1"/>
              <a:t>pt</a:t>
            </a:r>
            <a:r>
              <a:rPr lang="en-US" sz="3600" dirty="0"/>
              <a:t>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93BD2-D8FC-7846-A7E7-572F4A4D0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6228857"/>
            <a:ext cx="961081" cy="395991"/>
          </a:xfrm>
          <a:prstGeom prst="rect">
            <a:avLst/>
          </a:prstGeom>
        </p:spPr>
      </p:pic>
      <p:pic>
        <p:nvPicPr>
          <p:cNvPr id="18" name="Picture 2" descr="C:\Users\Olivia\Desktop\AdventHealth-Logo.png">
            <a:extLst>
              <a:ext uri="{FF2B5EF4-FFF2-40B4-BE49-F238E27FC236}">
                <a16:creationId xmlns:a16="http://schemas.microsoft.com/office/drawing/2014/main" id="{4AED76AC-EE7F-1742-815B-087A591C383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/>
          <a:srcRect b="16918"/>
          <a:stretch/>
        </p:blipFill>
        <p:spPr bwMode="auto">
          <a:xfrm>
            <a:off x="265112" y="6187150"/>
            <a:ext cx="1333763" cy="48033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192757"/>
          </a:solidFill>
          <a:latin typeface="Arial" charset="0"/>
          <a:ea typeface="Arial" charset="0"/>
          <a:cs typeface="Arial" charset="0"/>
        </a:defRPr>
      </a:lvl1pPr>
    </p:titleStyle>
    <p:bodyStyle>
      <a:lvl1pPr marL="230188" indent="-230188" algn="l" defTabSz="685800" rtl="0" eaLnBrk="1" latinLnBrk="0" hangingPunct="1">
        <a:lnSpc>
          <a:spcPct val="90000"/>
        </a:lnSpc>
        <a:spcBef>
          <a:spcPts val="750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61963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684213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tabLst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14400" indent="-230188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tabLst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44588" indent="-231775" algn="l" defTabSz="685800" rtl="0" eaLnBrk="1" latinLnBrk="0" hangingPunct="1">
        <a:lnSpc>
          <a:spcPct val="90000"/>
        </a:lnSpc>
        <a:spcBef>
          <a:spcPts val="375"/>
        </a:spcBef>
        <a:buClr>
          <a:srgbClr val="192757"/>
        </a:buClr>
        <a:buFont typeface="Wingdings" charset="2"/>
        <a:buChar char="§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healthcare.gov/lower-cost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09C20EE0-320E-46AA-889F-542450CF1A3F}"/>
              </a:ext>
            </a:extLst>
          </p:cNvPr>
          <p:cNvSpPr txBox="1">
            <a:spLocks/>
          </p:cNvSpPr>
          <p:nvPr/>
        </p:nvSpPr>
        <p:spPr>
          <a:xfrm>
            <a:off x="280612" y="2526436"/>
            <a:ext cx="8582777" cy="188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9275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altLang="en-US" sz="4000" dirty="0">
                <a:solidFill>
                  <a:schemeClr val="tx2"/>
                </a:solidFill>
              </a:rPr>
              <a:t>Health First Health Plans, </a:t>
            </a:r>
            <a:r>
              <a:rPr lang="en-US" altLang="en-US" sz="4000" dirty="0" err="1">
                <a:solidFill>
                  <a:schemeClr val="tx2"/>
                </a:solidFill>
              </a:rPr>
              <a:t>AdventHealth</a:t>
            </a:r>
            <a:r>
              <a:rPr lang="en-US" altLang="en-US" sz="4000" dirty="0">
                <a:solidFill>
                  <a:schemeClr val="tx2"/>
                </a:solidFill>
              </a:rPr>
              <a:t> Advantage Plans</a:t>
            </a:r>
          </a:p>
          <a:p>
            <a:r>
              <a:rPr lang="en-US" altLang="en-US" sz="4000" dirty="0">
                <a:solidFill>
                  <a:schemeClr val="tx2"/>
                </a:solidFill>
              </a:rPr>
              <a:t>and the Marketplace</a:t>
            </a:r>
            <a:endParaRPr lang="en-US" sz="4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98A7713-4846-4927-AD84-C28B605A2ECE}"/>
              </a:ext>
            </a:extLst>
          </p:cNvPr>
          <p:cNvSpPr txBox="1">
            <a:spLocks/>
          </p:cNvSpPr>
          <p:nvPr/>
        </p:nvSpPr>
        <p:spPr>
          <a:xfrm>
            <a:off x="2367029" y="4714050"/>
            <a:ext cx="4409942" cy="57358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Broker Training 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8067514" y="6488061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/>
              <a:t>10182021</a:t>
            </a:r>
          </a:p>
        </p:txBody>
      </p:sp>
    </p:spTree>
    <p:extLst>
      <p:ext uri="{BB962C8B-B14F-4D97-AF65-F5344CB8AC3E}">
        <p14:creationId xmlns:p14="http://schemas.microsoft.com/office/powerpoint/2010/main" val="799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F1F12-FAD7-4182-8E0F-1239EB083795}"/>
              </a:ext>
            </a:extLst>
          </p:cNvPr>
          <p:cNvSpPr txBox="1">
            <a:spLocks/>
          </p:cNvSpPr>
          <p:nvPr/>
        </p:nvSpPr>
        <p:spPr>
          <a:xfrm>
            <a:off x="365760" y="1188720"/>
            <a:ext cx="6423071" cy="5072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The 10 Essential Health Benefit categories: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051B5C-5F4E-49BF-AE71-1BEDDB966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598055"/>
              </p:ext>
            </p:extLst>
          </p:nvPr>
        </p:nvGraphicFramePr>
        <p:xfrm>
          <a:off x="365760" y="1746354"/>
          <a:ext cx="8412480" cy="282564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020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5646">
                <a:tc>
                  <a:txBody>
                    <a:bodyPr/>
                    <a:lstStyle/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Ambulatory</a:t>
                      </a: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patient services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Emergency services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Hospitalization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Maternity and newborn care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Behavioral health and substance abuse disorder services</a:t>
                      </a:r>
                      <a:endParaRPr lang="en-US" sz="1800" b="0" baseline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7" marB="457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Prescription</a:t>
                      </a: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drugs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Rehabilitative and habilitative services and devices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Laboratory services</a:t>
                      </a:r>
                    </a:p>
                    <a:p>
                      <a:pPr marL="230188" indent="-230188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tx2"/>
                        </a:buClr>
                        <a:buFont typeface="Wingdings" pitchFamily="2" charset="2"/>
                        <a:buChar char="§"/>
                        <a:tabLst/>
                      </a:pP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services and chronic disease management</a:t>
                      </a:r>
                    </a:p>
                    <a:p>
                      <a:pPr marL="230188" marR="0" indent="-2301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Pediatric services, including oral and vision care</a:t>
                      </a:r>
                    </a:p>
                  </a:txBody>
                  <a:tcPr marT="45737" marB="4573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chemeClr val="tx2"/>
                </a:solidFill>
              </a:rPr>
              <a:t>Essential Health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417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7F6CB8-041F-47E0-9113-BE7C206D6E4D}"/>
              </a:ext>
            </a:extLst>
          </p:cNvPr>
          <p:cNvSpPr txBox="1"/>
          <p:nvPr/>
        </p:nvSpPr>
        <p:spPr>
          <a:xfrm>
            <a:off x="365760" y="1554480"/>
            <a:ext cx="4314240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Ambulatory patient services consist of care received without being admitted to a hospital.</a:t>
            </a:r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 </a:t>
            </a:r>
          </a:p>
          <a:p>
            <a:pPr marL="230188" indent="-22383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 visit</a:t>
            </a:r>
          </a:p>
          <a:p>
            <a:pPr marL="230188" indent="-22383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Physician’s office</a:t>
            </a:r>
          </a:p>
          <a:p>
            <a:pPr marL="230188" indent="-223838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Same-day surgery center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EHB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dirty="0"/>
              <a:t> Ambulatory </a:t>
            </a:r>
            <a:br>
              <a:rPr lang="en-US" altLang="en-US" dirty="0"/>
            </a:br>
            <a:r>
              <a:rPr lang="en-US" altLang="en-US" dirty="0"/>
              <a:t>Services</a:t>
            </a:r>
            <a:endParaRPr lang="en-US" dirty="0"/>
          </a:p>
        </p:txBody>
      </p:sp>
      <p:pic>
        <p:nvPicPr>
          <p:cNvPr id="5" name="Picture 4" descr="Two people sitting at a desk&#10;&#10;Description automatically generated">
            <a:extLst>
              <a:ext uri="{FF2B5EF4-FFF2-40B4-BE49-F238E27FC236}">
                <a16:creationId xmlns:a16="http://schemas.microsoft.com/office/drawing/2014/main" id="{83A1E7D1-CF62-4C79-B8BB-DE2808DF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6" r="22841"/>
          <a:stretch/>
        </p:blipFill>
        <p:spPr>
          <a:xfrm>
            <a:off x="4939200" y="97577"/>
            <a:ext cx="4204800" cy="53168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151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0E46226-4E23-47F8-864E-612B5E574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01" b="39692"/>
          <a:stretch/>
        </p:blipFill>
        <p:spPr>
          <a:xfrm>
            <a:off x="0" y="112427"/>
            <a:ext cx="9144000" cy="28106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A4FCE-ECB7-4986-B641-E968B9A94302}"/>
              </a:ext>
            </a:extLst>
          </p:cNvPr>
          <p:cNvSpPr/>
          <p:nvPr/>
        </p:nvSpPr>
        <p:spPr>
          <a:xfrm>
            <a:off x="365760" y="3968856"/>
            <a:ext cx="8412480" cy="1184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services are provided to treat symptoms that require immediate medical attention to address an illness, injury, severe pain or a medical condition that is quickly getting worse.</a:t>
            </a:r>
          </a:p>
          <a:p>
            <a:endParaRPr lang="en-US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*The member must decide for themselves if their condition requires immediate attention.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5760" y="3145896"/>
            <a:ext cx="8412480" cy="566207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EHB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Emergency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39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BA7B3A-2059-42F2-9A9E-8580DC640C25}"/>
              </a:ext>
            </a:extLst>
          </p:cNvPr>
          <p:cNvSpPr/>
          <p:nvPr/>
        </p:nvSpPr>
        <p:spPr>
          <a:xfrm>
            <a:off x="365760" y="1188720"/>
            <a:ext cx="84124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Hospitalization includes care received as a patient in a hospital, such as room and board, care from doctors and nurses, and tests and drugs administered during the hospital stay. 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274235442"/>
              </p:ext>
            </p:extLst>
          </p:nvPr>
        </p:nvGraphicFramePr>
        <p:xfrm>
          <a:off x="240037" y="2211304"/>
          <a:ext cx="8412480" cy="382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EHB – Hospitalization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F3EF7-120C-4BF0-AE88-B62B9E910D51}"/>
              </a:ext>
            </a:extLst>
          </p:cNvPr>
          <p:cNvSpPr/>
          <p:nvPr/>
        </p:nvSpPr>
        <p:spPr>
          <a:xfrm>
            <a:off x="365760" y="3325121"/>
            <a:ext cx="8412480" cy="24237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30188" indent="-230188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prenatal and postnatal office visits with $0 cost share are provided for the member, if services are selected from a participating provider.</a:t>
            </a:r>
          </a:p>
          <a:p>
            <a:pPr marL="458788" lvl="1" indent="-222250" fontAlgn="base">
              <a:buSzPct val="67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visits per calendar year (pre- and postnatal combined) with $0 cost share.</a:t>
            </a:r>
          </a:p>
          <a:p>
            <a:pPr marL="458788" lvl="1" indent="-222250" fontAlgn="base">
              <a:spcAft>
                <a:spcPts val="300"/>
              </a:spcAft>
              <a:buSzPct val="67000"/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15 pre- and postnatal visits, the office visit cost share would apply.</a:t>
            </a:r>
          </a:p>
          <a:p>
            <a:pPr marL="230188" indent="-230188" fontAlgn="base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$0 cost sharing ONLY applies to the office visit itself.</a:t>
            </a:r>
          </a:p>
          <a:p>
            <a:pPr marL="230188" indent="-230188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member will continue to pay the appropriate cost share for covered ultrasounds and delivery. 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EHB – Maternity and Newborn Care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760" y="1188720"/>
            <a:ext cx="5013721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Aft>
                <a:spcPts val="3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covers part or all of the medical costs during a woman’s pregnancy.</a:t>
            </a:r>
          </a:p>
          <a:p>
            <a:pPr marL="230188" indent="-230188" fontAlgn="base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Hospitalization</a:t>
            </a:r>
          </a:p>
          <a:p>
            <a:pPr marL="230188" indent="-230188" fontAlgn="base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Outpatient services</a:t>
            </a:r>
          </a:p>
          <a:p>
            <a:pPr marL="230188" indent="-230188" fontAlgn="base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Prenatal care</a:t>
            </a:r>
          </a:p>
          <a:p>
            <a:pPr marL="230188" indent="-230188" fontAlgn="base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Postnatal care</a:t>
            </a:r>
          </a:p>
        </p:txBody>
      </p:sp>
      <p:pic>
        <p:nvPicPr>
          <p:cNvPr id="6" name="Picture 5" descr="A picture containing indoor, person, sitting, open&#10;&#10;Description automatically generated">
            <a:extLst>
              <a:ext uri="{FF2B5EF4-FFF2-40B4-BE49-F238E27FC236}">
                <a16:creationId xmlns:a16="http://schemas.microsoft.com/office/drawing/2014/main" id="{75E0DC21-FF1B-4E4E-B58D-EAB84207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556" y="1188720"/>
            <a:ext cx="3216684" cy="214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4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5E4008-5C22-4B1C-AD77-1A187068AFA1}"/>
              </a:ext>
            </a:extLst>
          </p:cNvPr>
          <p:cNvSpPr/>
          <p:nvPr/>
        </p:nvSpPr>
        <p:spPr>
          <a:xfrm>
            <a:off x="365760" y="1554480"/>
            <a:ext cx="841248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services consist of care to evaluate, diagnose and treat mental health and alcohol and substance abuse issues.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EHB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Behavioral Health and Substance Abuse Disorder Services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66045605"/>
              </p:ext>
            </p:extLst>
          </p:nvPr>
        </p:nvGraphicFramePr>
        <p:xfrm>
          <a:off x="1092273" y="2212822"/>
          <a:ext cx="6754799" cy="3331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254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able, cup, close&#10;&#10;Description automatically generated">
            <a:extLst>
              <a:ext uri="{FF2B5EF4-FFF2-40B4-BE49-F238E27FC236}">
                <a16:creationId xmlns:a16="http://schemas.microsoft.com/office/drawing/2014/main" id="{B9D732D7-4944-4149-975B-4E8FD0FFB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5" b="37089"/>
          <a:stretch/>
        </p:blipFill>
        <p:spPr>
          <a:xfrm>
            <a:off x="0" y="89647"/>
            <a:ext cx="9144000" cy="24058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EE23-3DD1-48B4-A059-D99F55C4B4E9}"/>
              </a:ext>
            </a:extLst>
          </p:cNvPr>
          <p:cNvSpPr txBox="1">
            <a:spLocks/>
          </p:cNvSpPr>
          <p:nvPr/>
        </p:nvSpPr>
        <p:spPr>
          <a:xfrm>
            <a:off x="287016" y="2495472"/>
            <a:ext cx="8569968" cy="3366582"/>
          </a:xfrm>
          <a:prstGeom prst="rect">
            <a:avLst/>
          </a:prstGeom>
        </p:spPr>
        <p:txBody>
          <a:bodyPr/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8DAFCF-2587-4B1B-9DD3-3FA5277126B0}"/>
              </a:ext>
            </a:extLst>
          </p:cNvPr>
          <p:cNvSpPr/>
          <p:nvPr/>
        </p:nvSpPr>
        <p:spPr>
          <a:xfrm>
            <a:off x="365760" y="3359435"/>
            <a:ext cx="8412480" cy="2716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includes drugs prescribed by a physician to treat an acute illness, such as an infection, or an ongoing condition, such as high blood pressure or diabetes.</a:t>
            </a:r>
          </a:p>
          <a:p>
            <a:pPr marL="228600" indent="-222250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 costs (deductible, copayments and coinsurance) will go toward the medical *maximum out-of-pocket (MOOP) limit.</a:t>
            </a:r>
          </a:p>
          <a:p>
            <a:pPr marL="228600" indent="-222250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plans include prescription drug coverage based on the 5-Tier Formulary. </a:t>
            </a:r>
          </a:p>
          <a:p>
            <a:pPr marL="228600" indent="-222250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Tier-5 drugs (Specialty Prescriptions) must be obtained from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Accredo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2250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outside of Florida is available nationwide at no extra cost through CVS Caremark® for prescriptions up to a 90-day supply. </a:t>
            </a:r>
          </a:p>
          <a:p>
            <a:pPr algn="l"/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*Coupons used do not apply toward MOOP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2" descr="iStock / busracav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65760" y="2719355"/>
            <a:ext cx="8412480" cy="566207"/>
          </a:xfrm>
        </p:spPr>
        <p:txBody>
          <a:bodyPr>
            <a:noAutofit/>
          </a:bodyPr>
          <a:lstStyle/>
          <a:p>
            <a:r>
              <a:rPr lang="en-US" altLang="en-US" dirty="0"/>
              <a:t>EHB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dirty="0"/>
              <a:t> Prescription Drugs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46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951459-83F9-4EC7-820F-B3E3FD09D258}"/>
              </a:ext>
            </a:extLst>
          </p:cNvPr>
          <p:cNvSpPr/>
          <p:nvPr/>
        </p:nvSpPr>
        <p:spPr>
          <a:xfrm>
            <a:off x="365760" y="1463040"/>
            <a:ext cx="8412480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base"/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Rehabilitative and Habilitative services consist of physical therapy (PT), occupational therapy (OT), speech therapy (ST), cardiac and pulmonary therapy. </a:t>
            </a:r>
          </a:p>
          <a:p>
            <a:pPr marL="228600" indent="-222250" fontAlgn="base">
              <a:buSzPct val="100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Habilitative therapy services improve functional capabilities to or toward expected function for age-appropriate skills.  </a:t>
            </a:r>
          </a:p>
          <a:p>
            <a:pPr marL="228600" indent="-222250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is directed toward treatment of a specific disease, injury or congenital anomaly. </a:t>
            </a:r>
          </a:p>
          <a:p>
            <a:pPr marL="228600" indent="-222250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is necessary to help the individual keep, learn or improve skills and functioning for daily living. </a:t>
            </a:r>
          </a:p>
          <a:p>
            <a:pPr marL="228600" indent="-222250" fontAlgn="base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EHB category also includes assistive devices, such as durable medical equipment and prosthetics.</a:t>
            </a:r>
          </a:p>
          <a:p>
            <a:pPr marL="228600" lvl="1" indent="-222250" fontAlgn="base">
              <a:buSzPct val="67000"/>
            </a:pPr>
            <a:endParaRPr lang="en-US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EHB – Rehabilitative and Habilitative Services and Devices</a:t>
            </a:r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E9AD1D-A289-4223-912F-D1A5EFC5A019}"/>
              </a:ext>
            </a:extLst>
          </p:cNvPr>
          <p:cNvSpPr/>
          <p:nvPr/>
        </p:nvSpPr>
        <p:spPr>
          <a:xfrm>
            <a:off x="365760" y="4374651"/>
            <a:ext cx="4160520" cy="1256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fontAlgn="base">
              <a:buSzPct val="67000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Examples:</a:t>
            </a:r>
          </a:p>
          <a:p>
            <a:pPr marL="115888" indent="-115888" fontAlgn="base"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 defects such as Down Syndrome or Cleft Palate</a:t>
            </a:r>
          </a:p>
          <a:p>
            <a:pPr marL="115888" indent="-115888" fontAlgn="base"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therapy for an adult who has suffered a stroke</a:t>
            </a:r>
          </a:p>
          <a:p>
            <a:pPr marL="115888" indent="-115888" fontAlgn="base"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Walking aids, such as a cane or walker</a:t>
            </a:r>
          </a:p>
          <a:p>
            <a:pPr marL="115888" indent="-115888" fontAlgn="base">
              <a:buSzPct val="100000"/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 therapy for a non-verbal autistic child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2C3527-4925-4D08-89A7-FBB17F57DC17}"/>
              </a:ext>
            </a:extLst>
          </p:cNvPr>
          <p:cNvSpPr/>
          <p:nvPr/>
        </p:nvSpPr>
        <p:spPr>
          <a:xfrm>
            <a:off x="4617720" y="4374651"/>
            <a:ext cx="4160520" cy="1256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lvl="1" fontAlgn="base">
              <a:buSzPct val="67000"/>
            </a:pP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Allowed:</a:t>
            </a:r>
          </a:p>
          <a:p>
            <a:pPr marL="0" lvl="1" fontAlgn="base">
              <a:buSzPct val="67000"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member is covered for up to 20 hours of outpatient therapy (PT, OT &amp; ST) per condition, per calendar year, for either habilitative or rehabilitative service. 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78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78CD28-B940-4FC5-B93A-611C04B5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305"/>
            <a:ext cx="9144000" cy="38129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EE23-3DD1-48B4-A059-D99F55C4B4E9}"/>
              </a:ext>
            </a:extLst>
          </p:cNvPr>
          <p:cNvSpPr txBox="1">
            <a:spLocks/>
          </p:cNvSpPr>
          <p:nvPr/>
        </p:nvSpPr>
        <p:spPr>
          <a:xfrm>
            <a:off x="287016" y="2495472"/>
            <a:ext cx="8569968" cy="3366582"/>
          </a:xfrm>
          <a:prstGeom prst="rect">
            <a:avLst/>
          </a:prstGeom>
        </p:spPr>
        <p:txBody>
          <a:bodyPr/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8DAFCF-2587-4B1B-9DD3-3FA5277126B0}"/>
              </a:ext>
            </a:extLst>
          </p:cNvPr>
          <p:cNvSpPr/>
          <p:nvPr/>
        </p:nvSpPr>
        <p:spPr>
          <a:xfrm>
            <a:off x="307975" y="4601564"/>
            <a:ext cx="84124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services include testing blood, tissues, body fluids, etc., from a patient to help a physician diagnose a medical condition and monitor the effectiveness of treatment.</a:t>
            </a:r>
          </a:p>
        </p:txBody>
      </p:sp>
      <p:sp>
        <p:nvSpPr>
          <p:cNvPr id="6" name="AutoShape 2" descr="iStock / busracav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7975" y="4035357"/>
            <a:ext cx="8412480" cy="566207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EHB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Laboratory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85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759" y="2651760"/>
            <a:ext cx="4062807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Preventive and wellness services include routine physicals, screenings and immunizations.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Chronic disease management is an integrated approach to manage an ongoing condition, like asthma or diabetes.</a:t>
            </a:r>
            <a:endParaRPr lang="en-US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760" y="365760"/>
            <a:ext cx="4206240" cy="1261884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EHB – Preventative Services and Chronic Disease Management</a:t>
            </a:r>
            <a:endParaRPr lang="en-US" dirty="0"/>
          </a:p>
        </p:txBody>
      </p:sp>
      <p:pic>
        <p:nvPicPr>
          <p:cNvPr id="7" name="Picture 6" descr="A girl standing in a room&#10;&#10;Description automatically generated">
            <a:extLst>
              <a:ext uri="{FF2B5EF4-FFF2-40B4-BE49-F238E27FC236}">
                <a16:creationId xmlns:a16="http://schemas.microsoft.com/office/drawing/2014/main" id="{F7538849-0106-41CE-8B63-451B1A50A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46" t="11479" r="25860"/>
          <a:stretch/>
        </p:blipFill>
        <p:spPr>
          <a:xfrm>
            <a:off x="4715435" y="98612"/>
            <a:ext cx="4428565" cy="558501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20499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7F01BC-6F91-456C-811C-E3946A58062C}"/>
              </a:ext>
            </a:extLst>
          </p:cNvPr>
          <p:cNvSpPr txBox="1">
            <a:spLocks/>
          </p:cNvSpPr>
          <p:nvPr/>
        </p:nvSpPr>
        <p:spPr>
          <a:xfrm>
            <a:off x="365760" y="1188720"/>
            <a:ext cx="8412480" cy="45010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1313" indent="-341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tabLst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4213" indent="-342900" algn="l" defTabSz="631825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27113" indent="-341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pitchFamily="2" charset="2"/>
              <a:buChar char="§"/>
              <a:tabLst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87488" indent="-4016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pitchFamily="2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-3444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pitchFamily="2" charset="2"/>
              <a:buChar char="§"/>
              <a:defRPr sz="4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None/>
            </a:pPr>
            <a:r>
              <a:rPr lang="en-US" sz="2400" b="1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Module is designed to explain: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naming convention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Premium Tax Credits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benefits are applied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10 Essential Health Benefits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dollar limits for Essential Health Benefits</a:t>
            </a:r>
          </a:p>
          <a:p>
            <a: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Elimination of pre-existing conditions 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Module Description</a:t>
            </a:r>
          </a:p>
        </p:txBody>
      </p:sp>
    </p:spTree>
    <p:extLst>
      <p:ext uri="{BB962C8B-B14F-4D97-AF65-F5344CB8AC3E}">
        <p14:creationId xmlns:p14="http://schemas.microsoft.com/office/powerpoint/2010/main" val="3831246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holding, woman, man&#10;&#10;Description automatically generated">
            <a:extLst>
              <a:ext uri="{FF2B5EF4-FFF2-40B4-BE49-F238E27FC236}">
                <a16:creationId xmlns:a16="http://schemas.microsoft.com/office/drawing/2014/main" id="{4BB384ED-5E70-419C-BB73-E048EF807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0" b="41272"/>
          <a:stretch/>
        </p:blipFill>
        <p:spPr>
          <a:xfrm>
            <a:off x="0" y="103990"/>
            <a:ext cx="9144000" cy="25020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C87C-EEFA-4400-B7B1-150EBCFE68EF}"/>
              </a:ext>
            </a:extLst>
          </p:cNvPr>
          <p:cNvSpPr txBox="1">
            <a:spLocks/>
          </p:cNvSpPr>
          <p:nvPr/>
        </p:nvSpPr>
        <p:spPr>
          <a:xfrm>
            <a:off x="365760" y="4127863"/>
            <a:ext cx="8412480" cy="2030890"/>
          </a:xfrm>
          <a:prstGeom prst="rect">
            <a:avLst/>
          </a:prstGeom>
        </p:spPr>
        <p:txBody>
          <a:bodyPr lIns="0" tIns="0" rIns="0" bIns="0" numCol="2" spcCol="182880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 for children younger than </a:t>
            </a:r>
            <a:b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includes:</a:t>
            </a:r>
          </a:p>
          <a:p>
            <a:pPr marL="231775" lvl="1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routine vision exam per calendar year at a participating optometrist ($0 cost share) </a:t>
            </a:r>
          </a:p>
          <a:p>
            <a:pPr marL="231775" lvl="1" indent="-231775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pair of Davis collection standard frames, or $150 allowance for non-Davis collection frames, and one pair of spectacle lenses each calendar year </a:t>
            </a:r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($0 cost share) </a:t>
            </a:r>
          </a:p>
          <a:p>
            <a:pPr marL="1587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87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altLang="en-US" sz="16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587" lvl="1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Pediatric vision benefits appear on all Individual Schedule of Benefits (ON and OFF the Marketplace).</a:t>
            </a:r>
          </a:p>
          <a:p>
            <a:pPr marL="231775" lvl="2" indent="-2317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Exception for HSA-qualified and Catastrophic plans</a:t>
            </a:r>
          </a:p>
          <a:p>
            <a:pPr marL="231775" lvl="2" indent="-2317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Pediatric vision services will be subject to the medical deductible. Once the Medical deductible is satisfied, the member will be covered 100% for covered pediatric vision services.</a:t>
            </a:r>
          </a:p>
          <a:p>
            <a:pPr marL="1587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en-US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760" y="2862793"/>
            <a:ext cx="8412480" cy="566207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chemeClr val="tx2"/>
                </a:solidFill>
              </a:rPr>
              <a:t>EHB – Pediatric Vision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C6ABFD-BA01-43A1-8BC8-8FD19361AC99}"/>
              </a:ext>
            </a:extLst>
          </p:cNvPr>
          <p:cNvSpPr txBox="1"/>
          <p:nvPr/>
        </p:nvSpPr>
        <p:spPr>
          <a:xfrm>
            <a:off x="304800" y="3429000"/>
            <a:ext cx="847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First Health Plans has partnered with Davis Vision to provide pediatric vision services. </a:t>
            </a:r>
          </a:p>
        </p:txBody>
      </p:sp>
    </p:spTree>
    <p:extLst>
      <p:ext uri="{BB962C8B-B14F-4D97-AF65-F5344CB8AC3E}">
        <p14:creationId xmlns:p14="http://schemas.microsoft.com/office/powerpoint/2010/main" val="69809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FA6C9-1D7A-49A9-97CC-A0E68CA16496}"/>
              </a:ext>
            </a:extLst>
          </p:cNvPr>
          <p:cNvSpPr txBox="1">
            <a:spLocks/>
          </p:cNvSpPr>
          <p:nvPr/>
        </p:nvSpPr>
        <p:spPr>
          <a:xfrm>
            <a:off x="365760" y="1188720"/>
            <a:ext cx="8412480" cy="47026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Pediatric Dental include services to diagnose, prevent and treat conditions of the teeth and oral cavity. </a:t>
            </a:r>
            <a:r>
              <a:rPr lang="en-US" altLang="en-US" dirty="0">
                <a:solidFill>
                  <a:schemeClr val="tx2"/>
                </a:solidFill>
              </a:rPr>
              <a:t>Health First has partnered with Liberty Dental to provide pediatric dental services.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en-US" dirty="0">
                <a:solidFill>
                  <a:schemeClr val="tx2"/>
                </a:solidFill>
              </a:rPr>
              <a:t>Coverage for children </a:t>
            </a:r>
            <a:r>
              <a:rPr lang="en-US" altLang="en-US" u="sng" dirty="0">
                <a:solidFill>
                  <a:schemeClr val="tx2"/>
                </a:solidFill>
              </a:rPr>
              <a:t>younger than19 </a:t>
            </a:r>
            <a:r>
              <a:rPr lang="en-US" altLang="en-US" dirty="0">
                <a:solidFill>
                  <a:schemeClr val="tx2"/>
                </a:solidFill>
              </a:rPr>
              <a:t>includes:</a:t>
            </a:r>
          </a:p>
          <a:p>
            <a:pPr marL="231775" lvl="1" indent="-2238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Routine dental services with $0 cost sharing</a:t>
            </a:r>
          </a:p>
          <a:p>
            <a:pPr marL="231775" lvl="1" indent="-2238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Medically necessary orthodontic services, following 24-month waiting period.</a:t>
            </a:r>
          </a:p>
          <a:p>
            <a:pPr marL="231775" lvl="1" indent="-2238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Exception for HSA-qualified and Catastrophic plans – All Pediatric dental services covered through Delta Dental will be subject to the medical deductible. Once the deductible is satisfied, the member will be covered 100% for covered pediatric dental services.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en-US" altLang="en-US" dirty="0">
                <a:solidFill>
                  <a:schemeClr val="tx2"/>
                </a:solidFill>
              </a:rPr>
              <a:t>Pediatric dental benefits appear on all Individual Schedule of Benefits (ON and OFF the Marketplace).</a:t>
            </a:r>
          </a:p>
          <a:p>
            <a:pPr marL="231775" lvl="1" indent="0">
              <a:buNone/>
            </a:pPr>
            <a:endParaRPr lang="en-US" altLang="en-US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EHB – Pediatric Dental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58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3E82EA-40AE-4149-9419-5C16608DD293}"/>
              </a:ext>
            </a:extLst>
          </p:cNvPr>
          <p:cNvSpPr txBox="1">
            <a:spLocks/>
          </p:cNvSpPr>
          <p:nvPr/>
        </p:nvSpPr>
        <p:spPr>
          <a:xfrm>
            <a:off x="1551997" y="2455002"/>
            <a:ext cx="6470877" cy="11050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92757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7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245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659E30-DA07-4648-A06E-CFDD910C19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061545"/>
              </p:ext>
            </p:extLst>
          </p:nvPr>
        </p:nvGraphicFramePr>
        <p:xfrm>
          <a:off x="365760" y="1188720"/>
          <a:ext cx="8412480" cy="384613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87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Entity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Level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Type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</a:t>
                      </a:r>
                      <a:b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71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First Health Plans</a:t>
                      </a:r>
                    </a:p>
                  </a:txBody>
                  <a:tcPr marT="45719" marB="45719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Bronze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Brevard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Indian River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513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AdventHealth Advantage Plans</a:t>
                      </a:r>
                    </a:p>
                  </a:txBody>
                  <a:tcPr marT="45719" marB="45719" anchor="ctr">
                    <a:lnL>
                      <a:noFill/>
                    </a:lnL>
                    <a:lnR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Silver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Bronze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Volusia 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Flagler</a:t>
                      </a:r>
                    </a:p>
                    <a:p>
                      <a:pPr algn="ctr"/>
                      <a:r>
                        <a:rPr lang="en-US" sz="20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Seminole</a:t>
                      </a:r>
                    </a:p>
                  </a:txBody>
                  <a:tcPr marT="45719" marB="45719" anchor="ctr">
                    <a:lnL w="12700" cap="flat" cmpd="sng" algn="ctr">
                      <a:solidFill>
                        <a:srgbClr val="CCDF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935887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Individual Plan Name Convention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299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E9A87BE-7600-482F-89DC-4C16DE45CDF7}"/>
              </a:ext>
            </a:extLst>
          </p:cNvPr>
          <p:cNvSpPr txBox="1"/>
          <p:nvPr/>
        </p:nvSpPr>
        <p:spPr>
          <a:xfrm>
            <a:off x="2931458" y="1554480"/>
            <a:ext cx="5846781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may qualify for assistance through the Marketplace. If the member qualifies, they will receive an Advanced Premium Tax Credit (APTC), also known as a “subsidy.”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member applies for coverage in the Health Insurance Marketplace, they will estimate their expected income. If estimated income falls within a specific range, the applicant may choose to use an APTC to lower their monthly premium.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Premium Tax Credits (APTC)</a:t>
            </a:r>
            <a:endParaRPr lang="en-US" dirty="0"/>
          </a:p>
        </p:txBody>
      </p:sp>
      <p:pic>
        <p:nvPicPr>
          <p:cNvPr id="1026" name="Picture 2" descr="https://cdn.shopify.com/s/files/1/0452/7377/files/051116-APTC_Payback_As_Medical_Deduction_medium.jpg?8636847771871307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03057"/>
            <a:ext cx="2286000" cy="228600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4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E7972-A052-423B-ABE3-E9E3BB7326CE}"/>
              </a:ext>
            </a:extLst>
          </p:cNvPr>
          <p:cNvSpPr txBox="1">
            <a:spLocks/>
          </p:cNvSpPr>
          <p:nvPr/>
        </p:nvSpPr>
        <p:spPr>
          <a:xfrm>
            <a:off x="365760" y="1554480"/>
            <a:ext cx="4091040" cy="45428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altLang="en-US" sz="16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Advanced Premium Tax Credits (APTC)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2DFD10-1AFA-984C-BF7F-320E04A6CD59}"/>
              </a:ext>
            </a:extLst>
          </p:cNvPr>
          <p:cNvSpPr txBox="1">
            <a:spLocks/>
          </p:cNvSpPr>
          <p:nvPr/>
        </p:nvSpPr>
        <p:spPr>
          <a:xfrm>
            <a:off x="295275" y="1545434"/>
            <a:ext cx="8482965" cy="45428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</a:rPr>
              <a:t>How do Advanced Premium Tax Credits help members?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dirty="0">
                <a:solidFill>
                  <a:schemeClr val="tx2"/>
                </a:solidFill>
              </a:rPr>
              <a:t>Lowers the monthly premium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tx2"/>
                </a:solidFill>
              </a:rPr>
              <a:t>Paid each month by the federal government to the insurer (Health Plan) and reconciled on the taxpayer’s tax return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dirty="0">
                <a:solidFill>
                  <a:schemeClr val="tx2"/>
                </a:solidFill>
              </a:rPr>
              <a:t>APTC can be used to offset the premium for the plan; however, individuals with income below 250% of the FPL will receive reduced cost share if they enroll in a Silver plan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alt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7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82887D-E5A1-4AAC-B79B-C616E197CE78}"/>
              </a:ext>
            </a:extLst>
          </p:cNvPr>
          <p:cNvSpPr txBox="1"/>
          <p:nvPr/>
        </p:nvSpPr>
        <p:spPr>
          <a:xfrm>
            <a:off x="365760" y="1554480"/>
            <a:ext cx="4885509" cy="3354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predetermine if a member/perspective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is eligible for the Advanced Premium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 (APTC), you can utilize the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HealthCare.gov</a:t>
            </a:r>
            <a:r>
              <a:rPr lang="en-US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 if the prospective member/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or spouse are offered insurance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an employer, they would not qualify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APTC unless the cost for one employee 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exceeds 9.83% of the annual income.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Health First Health Plans enrollment portal to determine APTC and quote.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>
                <a:solidFill>
                  <a:schemeClr val="tx2"/>
                </a:solidFill>
              </a:rPr>
              <a:t>Determining Advanced Premium 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dirty="0">
                <a:solidFill>
                  <a:schemeClr val="tx2"/>
                </a:solidFill>
              </a:rPr>
              <a:t>Tax Credit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71636" y="4667804"/>
            <a:ext cx="2899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5D83B5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https://www.healthcare.gov/lower-costs/</a:t>
            </a:r>
            <a:endParaRPr lang="en-US" sz="1200" dirty="0">
              <a:solidFill>
                <a:srgbClr val="5D83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49E07-7FFE-4919-8BF8-D7FC2597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36" y="1252587"/>
            <a:ext cx="3772364" cy="341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3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97F8-0DA5-4BC8-B6BC-ADDAB095D636}"/>
              </a:ext>
            </a:extLst>
          </p:cNvPr>
          <p:cNvSpPr txBox="1">
            <a:spLocks/>
          </p:cNvSpPr>
          <p:nvPr/>
        </p:nvSpPr>
        <p:spPr>
          <a:xfrm>
            <a:off x="365760" y="1188720"/>
            <a:ext cx="8412480" cy="171974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sharing reductions lower out-of-pocket expenses, such as deductibles, copayments and coinsurance.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available to enrollees in Silver-level plans with income between 100% and 250% of FPL.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E12801-265E-490F-982D-8B48B3D22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427891"/>
              </p:ext>
            </p:extLst>
          </p:nvPr>
        </p:nvGraphicFramePr>
        <p:xfrm>
          <a:off x="365760" y="2657991"/>
          <a:ext cx="8412480" cy="166144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{74C1A8A3-306A-4EB7-A6B1-4F7E0EB9C5D6}</a:tableStyleId>
              </a:tblPr>
              <a:tblGrid>
                <a:gridCol w="420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5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Income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Actuarial Value (AV)*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4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- 150% of FPL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4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151%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- 200% of FPL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41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201% - 250%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FPL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288C0A-6FCC-412E-9C3E-00B6055BD5EA}"/>
              </a:ext>
            </a:extLst>
          </p:cNvPr>
          <p:cNvSpPr txBox="1"/>
          <p:nvPr/>
        </p:nvSpPr>
        <p:spPr>
          <a:xfrm>
            <a:off x="365759" y="4516566"/>
            <a:ext cx="8412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*Actuarial Value means how much the Health Plan pays for services rendered.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Sharing Reductions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82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534109" y="3856314"/>
            <a:ext cx="4052429" cy="948517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How Do Benefits Apply?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21893064"/>
              </p:ext>
            </p:extLst>
          </p:nvPr>
        </p:nvGraphicFramePr>
        <p:xfrm>
          <a:off x="1524000" y="1016002"/>
          <a:ext cx="6096000" cy="4773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hape 6"/>
          <p:cNvSpPr/>
          <p:nvPr/>
        </p:nvSpPr>
        <p:spPr>
          <a:xfrm>
            <a:off x="2370552" y="3752324"/>
            <a:ext cx="4402895" cy="2383426"/>
          </a:xfrm>
          <a:prstGeom prst="funnel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31253" y="1839129"/>
            <a:ext cx="163514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Negotiated rates for services rendered applied to deductible</a:t>
            </a:r>
          </a:p>
        </p:txBody>
      </p:sp>
      <p:sp>
        <p:nvSpPr>
          <p:cNvPr id="9" name="Curved Down Arrow 8"/>
          <p:cNvSpPr/>
          <p:nvPr/>
        </p:nvSpPr>
        <p:spPr>
          <a:xfrm>
            <a:off x="2088571" y="1215873"/>
            <a:ext cx="2019300" cy="623256"/>
          </a:xfrm>
          <a:prstGeom prst="curvedDownArrow">
            <a:avLst>
              <a:gd name="adj1" fmla="val 25000"/>
              <a:gd name="adj2" fmla="val 4842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2249" y="2604839"/>
            <a:ext cx="14595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>
                    <a:lumMod val="50000"/>
                  </a:schemeClr>
                </a:solidFill>
              </a:rPr>
              <a:t>Deductible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9970" y="4418579"/>
            <a:ext cx="200170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 Deductible (for brand name drugs only)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3447" y="4465691"/>
            <a:ext cx="21592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Copays and coinsurance for doctor visits, diagnostic services, hospitalization and prescriptions </a:t>
            </a:r>
          </a:p>
        </p:txBody>
      </p:sp>
      <p:sp>
        <p:nvSpPr>
          <p:cNvPr id="12" name="Curved Down Arrow 11"/>
          <p:cNvSpPr/>
          <p:nvPr/>
        </p:nvSpPr>
        <p:spPr>
          <a:xfrm>
            <a:off x="1078921" y="3838694"/>
            <a:ext cx="2019300" cy="623256"/>
          </a:xfrm>
          <a:prstGeom prst="curvedDownArrow">
            <a:avLst>
              <a:gd name="adj1" fmla="val 25000"/>
              <a:gd name="adj2" fmla="val 4842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flipH="1">
            <a:off x="6005207" y="3834570"/>
            <a:ext cx="2074284" cy="623256"/>
          </a:xfrm>
          <a:prstGeom prst="curvedDownArrow">
            <a:avLst>
              <a:gd name="adj1" fmla="val 25000"/>
              <a:gd name="adj2" fmla="val 4842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9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9633A-4AF6-48F5-BD7D-AD3C29F8F40A}"/>
              </a:ext>
            </a:extLst>
          </p:cNvPr>
          <p:cNvSpPr txBox="1">
            <a:spLocks/>
          </p:cNvSpPr>
          <p:nvPr/>
        </p:nvSpPr>
        <p:spPr>
          <a:xfrm>
            <a:off x="365760" y="1188720"/>
            <a:ext cx="8412480" cy="145433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6196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4213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4400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tabLst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92757"/>
              </a:buClr>
              <a:buFont typeface="Wingdings" charset="2"/>
              <a:buChar char="§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There are 10 Essential Health Benefits insurance plans must cover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Covers at least 60% of the actuarial value of covered benefits</a:t>
            </a: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(Bronze = 60% AV, Silver = 70% AV, Gold = 80% AV, Platinum = 90% AV)</a:t>
            </a:r>
            <a:endParaRPr lang="en-US" altLang="en-US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tx2"/>
                </a:solidFill>
              </a:rPr>
              <a:t>Limits annual cost sharing, your out-of-pocket max, to current HSA limits: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763C99A-DD10-4E14-9D4B-3E55B2613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61807"/>
              </p:ext>
            </p:extLst>
          </p:nvPr>
        </p:nvGraphicFramePr>
        <p:xfrm>
          <a:off x="365760" y="2460269"/>
          <a:ext cx="8412480" cy="24818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{5A111915-BE36-4E01-A7E5-04B1672EAD32}</a:tableStyleId>
              </a:tblPr>
              <a:tblGrid>
                <a:gridCol w="3033106">
                  <a:extLst>
                    <a:ext uri="{9D8B030D-6E8A-4147-A177-3AD203B41FA5}">
                      <a16:colId xmlns:a16="http://schemas.microsoft.com/office/drawing/2014/main" val="1047116548"/>
                    </a:ext>
                  </a:extLst>
                </a:gridCol>
                <a:gridCol w="2575214">
                  <a:extLst>
                    <a:ext uri="{9D8B030D-6E8A-4147-A177-3AD203B41FA5}">
                      <a16:colId xmlns:a16="http://schemas.microsoft.com/office/drawing/2014/main" val="3051348618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3109290627"/>
                    </a:ext>
                  </a:extLst>
                </a:gridCol>
              </a:tblGrid>
              <a:tr h="875956"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</a:t>
                      </a:r>
                      <a:b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Deductible/</a:t>
                      </a:r>
                      <a:b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of Pocket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Deductible/</a:t>
                      </a:r>
                      <a:b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 of Pocket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2202599"/>
                  </a:ext>
                </a:extLst>
              </a:tr>
              <a:tr h="72996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Out-of-pocket limits for ACA-compliant plans (set by HHS)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Individual: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$8,550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Family: $17,100</a:t>
                      </a:r>
                      <a:endParaRPr 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Individual: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$8,700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Family: $17,400</a:t>
                      </a:r>
                      <a:endParaRPr 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550988"/>
                  </a:ext>
                </a:extLst>
              </a:tr>
              <a:tr h="87595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Out-of-pocket limits for HSA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-qualified HDHPs 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(set by IRS)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Individual: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$7,000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Family: $14,000</a:t>
                      </a:r>
                      <a:endParaRPr 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Individual: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$7,050</a:t>
                      </a:r>
                    </a:p>
                    <a:p>
                      <a:pPr algn="ctr"/>
                      <a:r>
                        <a:rPr lang="en-US" sz="1600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Family: $14,100</a:t>
                      </a:r>
                      <a:endParaRPr lang="en-US" sz="16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1922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Essential Health Benefits (EHB)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96285"/>
      </p:ext>
    </p:extLst>
  </p:cSld>
  <p:clrMapOvr>
    <a:masterClrMapping/>
  </p:clrMapOvr>
</p:sld>
</file>

<file path=ppt/theme/theme1.xml><?xml version="1.0" encoding="utf-8"?>
<a:theme xmlns:a="http://schemas.openxmlformats.org/drawingml/2006/main" name="HFHP19-002_New Powerpoint Template_HFHP and AdventHealth">
  <a:themeElements>
    <a:clrScheme name="Custom 10">
      <a:dk1>
        <a:srgbClr val="000000"/>
      </a:dk1>
      <a:lt1>
        <a:srgbClr val="FFFFFF"/>
      </a:lt1>
      <a:dk2>
        <a:srgbClr val="192757"/>
      </a:dk2>
      <a:lt2>
        <a:srgbClr val="E7E6E6"/>
      </a:lt2>
      <a:accent1>
        <a:srgbClr val="192756"/>
      </a:accent1>
      <a:accent2>
        <a:srgbClr val="3D7CBC"/>
      </a:accent2>
      <a:accent3>
        <a:srgbClr val="C8C9C8"/>
      </a:accent3>
      <a:accent4>
        <a:srgbClr val="D9E6F3"/>
      </a:accent4>
      <a:accent5>
        <a:srgbClr val="286096"/>
      </a:accent5>
      <a:accent6>
        <a:srgbClr val="3E3F3E"/>
      </a:accent6>
      <a:hlink>
        <a:srgbClr val="2D5D8D"/>
      </a:hlink>
      <a:folHlink>
        <a:srgbClr val="8D284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1D394F0-82FE-BA4C-843C-5D6DE7EE6B3D}" vid="{71E87D9A-3834-EF46-BF0C-9E160265A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Dual Logo Powerpoint Template</Template>
  <TotalTime>4004</TotalTime>
  <Words>1612</Words>
  <Application>Microsoft Office PowerPoint</Application>
  <PresentationFormat>On-screen Show (4:3)</PresentationFormat>
  <Paragraphs>175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Wingdings</vt:lpstr>
      <vt:lpstr>HFHP19-002_New Powerpoint Template_HFHP and AdventHealth</vt:lpstr>
      <vt:lpstr>PowerPoint Presentation</vt:lpstr>
      <vt:lpstr>Module Description</vt:lpstr>
      <vt:lpstr>Individual Plan Name Convention</vt:lpstr>
      <vt:lpstr>Advanced Premium Tax Credits (APTC)</vt:lpstr>
      <vt:lpstr>Advanced Premium Tax Credits (APTC)</vt:lpstr>
      <vt:lpstr>Determining Advanced Premium  Tax Credit</vt:lpstr>
      <vt:lpstr>Cost Sharing Reductions</vt:lpstr>
      <vt:lpstr>How Do Benefits Apply?</vt:lpstr>
      <vt:lpstr>Essential Health Benefits (EHB)</vt:lpstr>
      <vt:lpstr>Essential Health Benefits</vt:lpstr>
      <vt:lpstr>EHB – Ambulatory  Services</vt:lpstr>
      <vt:lpstr>EHB – Emergency Services</vt:lpstr>
      <vt:lpstr>EHB – Hospitalization </vt:lpstr>
      <vt:lpstr>EHB – Maternity and Newborn Care</vt:lpstr>
      <vt:lpstr>EHB – Behavioral Health and Substance Abuse Disorder Services</vt:lpstr>
      <vt:lpstr>EHB – Prescription Drugs</vt:lpstr>
      <vt:lpstr>EHB – Rehabilitative and Habilitative Services and Devices</vt:lpstr>
      <vt:lpstr>EHB – Laboratory Services</vt:lpstr>
      <vt:lpstr>EHB – Preventative Services and Chronic Disease Management</vt:lpstr>
      <vt:lpstr>EHB – Pediatric Vision</vt:lpstr>
      <vt:lpstr>EHB – Pediatric Dental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(44 pt)</dc:title>
  <dc:creator>Gavin,Tina Marie</dc:creator>
  <cp:lastModifiedBy>Cole, Jennifer</cp:lastModifiedBy>
  <cp:revision>162</cp:revision>
  <dcterms:created xsi:type="dcterms:W3CDTF">2020-01-09T17:42:47Z</dcterms:created>
  <dcterms:modified xsi:type="dcterms:W3CDTF">2021-10-18T13:16:50Z</dcterms:modified>
</cp:coreProperties>
</file>